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</p:sldMasterIdLst>
  <p:notesMasterIdLst>
    <p:notesMasterId r:id="rId9"/>
  </p:notesMasterIdLst>
  <p:sldIdLst>
    <p:sldId id="256" r:id="rId3"/>
    <p:sldId id="276" r:id="rId4"/>
    <p:sldId id="287" r:id="rId5"/>
    <p:sldId id="288" r:id="rId6"/>
    <p:sldId id="289" r:id="rId7"/>
    <p:sldId id="290" r:id="rId8"/>
  </p:sldIdLst>
  <p:sldSz cx="9144000" cy="6858000" type="screen4x3"/>
  <p:notesSz cx="6858000" cy="9144000"/>
  <p:embeddedFontLst>
    <p:embeddedFont>
      <p:font typeface="Terminator Real NFI" pitchFamily="50" charset="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E46C0A"/>
    <a:srgbClr val="6594B2"/>
    <a:srgbClr val="E5E7E9"/>
    <a:srgbClr val="00207D"/>
    <a:srgbClr val="0000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705" autoAdjust="0"/>
  </p:normalViewPr>
  <p:slideViewPr>
    <p:cSldViewPr>
      <p:cViewPr>
        <p:scale>
          <a:sx n="80" d="100"/>
          <a:sy n="80" d="100"/>
        </p:scale>
        <p:origin x="-1445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4.fntdata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font" Target="fonts/font3.fntdata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2.fntdata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font" Target="fonts/font1.fntdata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429360-0E35-4BE0-B6F1-D9F3F6C8BA0F}" type="datetimeFigureOut">
              <a:rPr lang="fr-FR" smtClean="0"/>
              <a:pPr/>
              <a:t>05/11/2016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E9D200-673D-43F7-945F-B55C09A503A3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19092112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9D200-673D-43F7-945F-B55C09A503A3}" type="slidenum">
              <a:rPr lang="fr-FR" smtClean="0"/>
              <a:pPr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6111656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9D200-673D-43F7-945F-B55C09A503A3}" type="slidenum">
              <a:rPr lang="fr-FR" smtClean="0"/>
              <a:pPr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6111656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9D200-673D-43F7-945F-B55C09A503A3}" type="slidenum">
              <a:rPr lang="fr-FR" smtClean="0"/>
              <a:pPr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6111656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9D200-673D-43F7-945F-B55C09A503A3}" type="slidenum">
              <a:rPr lang="fr-FR" smtClean="0"/>
              <a:pPr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6111656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9D200-673D-43F7-945F-B55C09A503A3}" type="slidenum">
              <a:rPr lang="fr-FR" smtClean="0"/>
              <a:pPr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3300994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pPr/>
              <a:t>05/11/2016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7" name="Groupe 6"/>
          <p:cNvGrpSpPr/>
          <p:nvPr userDrawn="1"/>
        </p:nvGrpSpPr>
        <p:grpSpPr>
          <a:xfrm>
            <a:off x="3035867" y="6237312"/>
            <a:ext cx="2629570" cy="501650"/>
            <a:chOff x="2806526" y="6093296"/>
            <a:chExt cx="2629570" cy="501650"/>
          </a:xfrm>
        </p:grpSpPr>
        <p:pic>
          <p:nvPicPr>
            <p:cNvPr id="8" name="Picture 3" descr="logo_HNBK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806526" y="6093296"/>
              <a:ext cx="541338" cy="501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4" descr="logo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46958" y="6165304"/>
              <a:ext cx="1989138" cy="328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" name="Groupe 9"/>
          <p:cNvGrpSpPr/>
          <p:nvPr userDrawn="1"/>
        </p:nvGrpSpPr>
        <p:grpSpPr>
          <a:xfrm>
            <a:off x="6254048" y="6097413"/>
            <a:ext cx="2854456" cy="715963"/>
            <a:chOff x="6254048" y="6011242"/>
            <a:chExt cx="2854456" cy="715963"/>
          </a:xfrm>
        </p:grpSpPr>
        <p:pic>
          <p:nvPicPr>
            <p:cNvPr id="11" name="Picture 5" descr="iti-monaco2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254048" y="6011242"/>
              <a:ext cx="1020763" cy="715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Rectangle 11"/>
            <p:cNvSpPr/>
            <p:nvPr userDrawn="1"/>
          </p:nvSpPr>
          <p:spPr>
            <a:xfrm>
              <a:off x="7229207" y="6083250"/>
              <a:ext cx="187929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200" b="1" kern="1200" dirty="0" smtClean="0">
                  <a:solidFill>
                    <a:srgbClr val="0000FF"/>
                  </a:solidFill>
                  <a:latin typeface="+mn-lt"/>
                  <a:ea typeface="+mn-ea"/>
                  <a:cs typeface="+mn-cs"/>
                </a:rPr>
                <a:t>Istituto Tecnico Industriale</a:t>
              </a:r>
            </a:p>
            <a:p>
              <a:r>
                <a:rPr lang="fr-FR" sz="1200" b="1" kern="1200" dirty="0" smtClean="0">
                  <a:solidFill>
                    <a:srgbClr val="0000FF"/>
                  </a:solidFill>
                  <a:latin typeface="+mn-lt"/>
                  <a:ea typeface="+mn-ea"/>
                  <a:cs typeface="+mn-cs"/>
                </a:rPr>
                <a:t> A.Monaco</a:t>
              </a:r>
              <a:endParaRPr lang="fr-FR" sz="1200" dirty="0">
                <a:solidFill>
                  <a:srgbClr val="0000FF"/>
                </a:solidFill>
              </a:endParaRPr>
            </a:p>
          </p:txBody>
        </p:sp>
      </p:grpSp>
      <p:pic>
        <p:nvPicPr>
          <p:cNvPr id="13" name="Image 12" descr="logo-lycée-LLA-nogent-bd.jp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07504" y="6165304"/>
            <a:ext cx="2339752" cy="67633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pPr/>
              <a:t>05/11/2016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pPr/>
              <a:t>05/11/2016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pPr/>
              <a:t>05/11/2016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pPr/>
              <a:t>05/11/2016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pPr/>
              <a:t>05/11/2016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pPr/>
              <a:t>05/11/2016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pPr/>
              <a:t>05/11/2016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pPr/>
              <a:t>05/11/2016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pPr/>
              <a:t>05/11/2016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pPr/>
              <a:t>05/11/2016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pPr/>
              <a:t>05/11/2016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pPr/>
              <a:t>05/11/2016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pPr/>
              <a:t>05/11/2016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pPr/>
              <a:t>05/11/2016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pPr/>
              <a:t>05/11/2016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pPr/>
              <a:t>05/11/2016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pPr/>
              <a:t>05/11/2016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pPr/>
              <a:t>05/11/2016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/>
          <p:cNvGrpSpPr/>
          <p:nvPr userDrawn="1"/>
        </p:nvGrpSpPr>
        <p:grpSpPr>
          <a:xfrm>
            <a:off x="3035867" y="6237312"/>
            <a:ext cx="2629570" cy="501650"/>
            <a:chOff x="2806526" y="6093296"/>
            <a:chExt cx="2629570" cy="501650"/>
          </a:xfrm>
        </p:grpSpPr>
        <p:pic>
          <p:nvPicPr>
            <p:cNvPr id="1027" name="Picture 3" descr="logo_HNBK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806526" y="6093296"/>
              <a:ext cx="541338" cy="501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8" name="Picture 4" descr="logo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46958" y="6165304"/>
              <a:ext cx="1989138" cy="328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" name="Groupe 10"/>
          <p:cNvGrpSpPr/>
          <p:nvPr userDrawn="1"/>
        </p:nvGrpSpPr>
        <p:grpSpPr>
          <a:xfrm>
            <a:off x="6254048" y="6097413"/>
            <a:ext cx="2854456" cy="715963"/>
            <a:chOff x="6254048" y="6011242"/>
            <a:chExt cx="2854456" cy="715963"/>
          </a:xfrm>
        </p:grpSpPr>
        <p:pic>
          <p:nvPicPr>
            <p:cNvPr id="1029" name="Picture 5" descr="iti-monaco2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254048" y="6011242"/>
              <a:ext cx="1020763" cy="715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ctangle 8"/>
            <p:cNvSpPr/>
            <p:nvPr userDrawn="1"/>
          </p:nvSpPr>
          <p:spPr>
            <a:xfrm>
              <a:off x="7229207" y="6083250"/>
              <a:ext cx="187929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200" b="1" kern="1200" dirty="0" smtClean="0">
                  <a:solidFill>
                    <a:srgbClr val="0000FF"/>
                  </a:solidFill>
                  <a:latin typeface="+mn-lt"/>
                  <a:ea typeface="+mn-ea"/>
                  <a:cs typeface="+mn-cs"/>
                </a:rPr>
                <a:t>Istituto Tecnico Industriale</a:t>
              </a:r>
            </a:p>
            <a:p>
              <a:r>
                <a:rPr lang="fr-FR" sz="1200" b="1" kern="1200" dirty="0" smtClean="0">
                  <a:solidFill>
                    <a:srgbClr val="0000FF"/>
                  </a:solidFill>
                  <a:latin typeface="+mn-lt"/>
                  <a:ea typeface="+mn-ea"/>
                  <a:cs typeface="+mn-cs"/>
                </a:rPr>
                <a:t> A.Monaco</a:t>
              </a:r>
              <a:endParaRPr lang="fr-FR" sz="1200" dirty="0">
                <a:solidFill>
                  <a:srgbClr val="0000FF"/>
                </a:solidFill>
              </a:endParaRPr>
            </a:p>
          </p:txBody>
        </p:sp>
      </p:grpSp>
      <p:pic>
        <p:nvPicPr>
          <p:cNvPr id="12" name="Image 11" descr="logo-lycée-LLA-nogent-bd.jp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07504" y="6165304"/>
            <a:ext cx="2339752" cy="676334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0" y="44624"/>
            <a:ext cx="21980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  <a:latin typeface="Terminator Real NFI" pitchFamily="50" charset="0"/>
              </a:rPr>
              <a:t>EU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  <a:latin typeface="Terminator Real NFI" pitchFamily="50" charset="0"/>
              </a:rPr>
              <a:t>R</a:t>
            </a:r>
            <a:r>
              <a:rPr lang="en-US" sz="2400" dirty="0" smtClean="0">
                <a:solidFill>
                  <a:srgbClr val="00B050"/>
                </a:solidFill>
                <a:latin typeface="Terminator Real NFI" pitchFamily="50" charset="0"/>
              </a:rPr>
              <a:t>LAB</a:t>
            </a:r>
            <a:endParaRPr lang="fr-FR" sz="2400" dirty="0"/>
          </a:p>
        </p:txBody>
      </p:sp>
      <p:pic>
        <p:nvPicPr>
          <p:cNvPr id="1031" name="Picture 7" descr="Agence Erasmus+ Jeunesse et Sport"/>
          <p:cNvPicPr>
            <a:picLocks noChangeAspect="1" noChangeArrowheads="1"/>
          </p:cNvPicPr>
          <p:nvPr userDrawn="1"/>
        </p:nvPicPr>
        <p:blipFill>
          <a:blip r:embed="rId6" cstate="print"/>
          <a:srcRect b="31274"/>
          <a:stretch>
            <a:fillRect/>
          </a:stretch>
        </p:blipFill>
        <p:spPr bwMode="auto">
          <a:xfrm>
            <a:off x="7259116" y="44624"/>
            <a:ext cx="1849388" cy="41943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pPr/>
              <a:t>05/11/2016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pPr/>
              <a:t>05/11/2016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CB0A8F-E881-4E4D-9BA4-DF25FE8BE0B3}" type="datetimeFigureOut">
              <a:rPr lang="fr-FR" smtClean="0"/>
              <a:pPr/>
              <a:t>05/11/2016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9BF67A-5BE1-4A4F-85D8-1AD273DCEC4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41D8E5-5410-4B19-A197-F774945E0CA2}" type="datetimeFigureOut">
              <a:rPr lang="fr-FR" smtClean="0"/>
              <a:pPr/>
              <a:t>05/11/2016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9787D0-66F5-4688-A18D-B7E02B85B9C7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3568" y="764704"/>
            <a:ext cx="7772400" cy="1470025"/>
          </a:xfrm>
        </p:spPr>
        <p:txBody>
          <a:bodyPr>
            <a:normAutofit/>
          </a:bodyPr>
          <a:lstStyle/>
          <a:p>
            <a:r>
              <a:rPr lang="en-US" sz="8000" dirty="0">
                <a:solidFill>
                  <a:srgbClr val="002060"/>
                </a:solidFill>
                <a:latin typeface="Terminator Real NFI" pitchFamily="50" charset="0"/>
              </a:rPr>
              <a:t>EU</a:t>
            </a:r>
            <a:r>
              <a:rPr lang="en-US" sz="8000" dirty="0">
                <a:solidFill>
                  <a:schemeClr val="accent6">
                    <a:lumMod val="75000"/>
                  </a:schemeClr>
                </a:solidFill>
                <a:latin typeface="Terminator Real NFI" pitchFamily="50" charset="0"/>
              </a:rPr>
              <a:t>R</a:t>
            </a:r>
            <a:r>
              <a:rPr lang="en-US" sz="8000" dirty="0">
                <a:solidFill>
                  <a:srgbClr val="00B050"/>
                </a:solidFill>
                <a:latin typeface="Terminator Real NFI" pitchFamily="50" charset="0"/>
              </a:rPr>
              <a:t>LAB</a:t>
            </a:r>
            <a:endParaRPr lang="fr-FR" sz="8000" dirty="0">
              <a:solidFill>
                <a:srgbClr val="00B050"/>
              </a:solidFill>
              <a:latin typeface="Terminator Real NFI" pitchFamily="50" charset="0"/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2132856"/>
            <a:ext cx="6512768" cy="1752600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en-US" sz="2000" dirty="0" smtClean="0">
                <a:solidFill>
                  <a:srgbClr val="002060"/>
                </a:solidFill>
                <a:latin typeface="Terminator Real NFI" pitchFamily="50" charset="0"/>
              </a:rPr>
              <a:t>European </a:t>
            </a:r>
          </a:p>
          <a:p>
            <a:pPr algn="l">
              <a:lnSpc>
                <a:spcPct val="150000"/>
              </a:lnSpc>
            </a:pP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Terminator Real NFI" pitchFamily="50" charset="0"/>
              </a:rPr>
              <a:t>		   Robotic </a:t>
            </a:r>
          </a:p>
          <a:p>
            <a:pPr algn="l">
              <a:lnSpc>
                <a:spcPct val="150000"/>
              </a:lnSpc>
            </a:pPr>
            <a:r>
              <a:rPr lang="en-US" sz="2000" dirty="0" smtClean="0">
                <a:solidFill>
                  <a:srgbClr val="00B050"/>
                </a:solidFill>
                <a:latin typeface="Terminator Real NFI" pitchFamily="50" charset="0"/>
              </a:rPr>
              <a:t>			     LABoratory</a:t>
            </a:r>
            <a:endParaRPr lang="fr-FR" sz="2000" dirty="0"/>
          </a:p>
        </p:txBody>
      </p:sp>
      <p:pic>
        <p:nvPicPr>
          <p:cNvPr id="6" name="Image 5" descr="Erasmus-Plu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55876" y="0"/>
            <a:ext cx="2232248" cy="637623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673015" y="4437112"/>
            <a:ext cx="7704856" cy="954107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HOW TO TEST TEMPERATURE SENSOR</a:t>
            </a:r>
          </a:p>
        </p:txBody>
      </p:sp>
      <p:sp>
        <p:nvSpPr>
          <p:cNvPr id="4" name="Bouton d’action : Suivant 3">
            <a:hlinkClick r:id="" action="ppaction://hlinkshowjump?jump=nextslide" highlightClick="1"/>
          </p:cNvPr>
          <p:cNvSpPr/>
          <p:nvPr/>
        </p:nvSpPr>
        <p:spPr>
          <a:xfrm>
            <a:off x="8172400" y="5734146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992" t="6690" r="12511"/>
          <a:stretch/>
        </p:blipFill>
        <p:spPr>
          <a:xfrm>
            <a:off x="7263067" y="3649036"/>
            <a:ext cx="1480392" cy="12506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386488" y="590706"/>
            <a:ext cx="85059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1-How TO MEASURE TEMPERATURE</a:t>
            </a:r>
            <a:endParaRPr lang="fr-FR" dirty="0"/>
          </a:p>
        </p:txBody>
      </p:sp>
      <p:sp>
        <p:nvSpPr>
          <p:cNvPr id="36" name="Bouton d’action : Suivant 35">
            <a:hlinkClick r:id="" action="ppaction://hlinkshowjump?jump=nextslide" highlightClick="1"/>
          </p:cNvPr>
          <p:cNvSpPr/>
          <p:nvPr/>
        </p:nvSpPr>
        <p:spPr>
          <a:xfrm>
            <a:off x="8172400" y="5609358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Bouton d’action : Suivant 38">
            <a:hlinkClick r:id="" action="ppaction://hlinkshowjump?jump=previousslide" highlightClick="1"/>
          </p:cNvPr>
          <p:cNvSpPr/>
          <p:nvPr/>
        </p:nvSpPr>
        <p:spPr>
          <a:xfrm flipH="1">
            <a:off x="7680510" y="5609357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Rectangle 61"/>
          <p:cNvSpPr/>
          <p:nvPr/>
        </p:nvSpPr>
        <p:spPr>
          <a:xfrm>
            <a:off x="386488" y="1124744"/>
            <a:ext cx="8136904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erminator Real NFI" pitchFamily="2" charset="2"/>
              </a:rPr>
              <a:t>1.1-PRESENTATION</a:t>
            </a:r>
          </a:p>
          <a:p>
            <a:endParaRPr lang="en-US" dirty="0" smtClean="0"/>
          </a:p>
          <a:p>
            <a:r>
              <a:rPr lang="en-US" dirty="0" smtClean="0"/>
              <a:t>To Measure Temperature, you need LM35 sensor </a:t>
            </a:r>
            <a:r>
              <a:rPr lang="en-US" dirty="0"/>
              <a:t>whose output voltage is linearly proportional to the Celsius (Centigrade) </a:t>
            </a:r>
            <a:r>
              <a:rPr lang="en-US" dirty="0" smtClean="0"/>
              <a:t>temperature.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To do this, you need :</a:t>
            </a:r>
          </a:p>
          <a:p>
            <a:endParaRPr lang="en-US" dirty="0" smtClean="0"/>
          </a:p>
          <a:p>
            <a:pPr marL="180000" indent="-284400">
              <a:buFont typeface="Arial" panose="020B0604020202020204" pitchFamily="34" charset="0"/>
              <a:buChar char="•"/>
            </a:pPr>
            <a:r>
              <a:rPr lang="en-US" dirty="0" smtClean="0"/>
              <a:t>Computer, </a:t>
            </a:r>
          </a:p>
          <a:p>
            <a:pPr marL="180000" indent="-284400">
              <a:buFont typeface="Arial" panose="020B0604020202020204" pitchFamily="34" charset="0"/>
              <a:buChar char="•"/>
            </a:pPr>
            <a:r>
              <a:rPr lang="en-US" dirty="0" smtClean="0"/>
              <a:t>Arduino Uno Board,</a:t>
            </a:r>
          </a:p>
          <a:p>
            <a:pPr marL="180000" indent="-284400">
              <a:buFont typeface="Arial" panose="020B0604020202020204" pitchFamily="34" charset="0"/>
              <a:buChar char="•"/>
            </a:pPr>
            <a:r>
              <a:rPr lang="en-US" dirty="0" smtClean="0"/>
              <a:t>USB cable</a:t>
            </a:r>
            <a:r>
              <a:rPr lang="fr-FR" dirty="0" smtClean="0"/>
              <a:t>,</a:t>
            </a:r>
          </a:p>
          <a:p>
            <a:pPr marL="180000" indent="-284400">
              <a:buFont typeface="Arial" panose="020B0604020202020204" pitchFamily="34" charset="0"/>
              <a:buChar char="•"/>
            </a:pPr>
            <a:r>
              <a:rPr lang="fr-FR" dirty="0" smtClean="0"/>
              <a:t>LM35 </a:t>
            </a:r>
            <a:r>
              <a:rPr lang="fr-FR" dirty="0" err="1" smtClean="0"/>
              <a:t>Temperature</a:t>
            </a:r>
            <a:r>
              <a:rPr lang="fr-FR" dirty="0" smtClean="0"/>
              <a:t> </a:t>
            </a:r>
            <a:r>
              <a:rPr lang="fr-FR" dirty="0" err="1" smtClean="0"/>
              <a:t>sensor</a:t>
            </a:r>
            <a:endParaRPr lang="fr-FR" dirty="0" smtClean="0"/>
          </a:p>
          <a:p>
            <a:pPr marL="180000" indent="-284400">
              <a:buFont typeface="Arial" panose="020B0604020202020204" pitchFamily="34" charset="0"/>
              <a:buChar char="•"/>
            </a:pPr>
            <a:r>
              <a:rPr lang="fr-FR" dirty="0" err="1" smtClean="0"/>
              <a:t>Arduino</a:t>
            </a:r>
            <a:r>
              <a:rPr lang="fr-FR" dirty="0" smtClean="0"/>
              <a:t> software</a:t>
            </a:r>
          </a:p>
          <a:p>
            <a:pPr marL="180000" indent="-284400">
              <a:buFont typeface="Arial" panose="020B0604020202020204" pitchFamily="34" charset="0"/>
              <a:buChar char="•"/>
            </a:pPr>
            <a:r>
              <a:rPr lang="fr-FR" dirty="0" err="1" smtClean="0"/>
              <a:t>Ardublock</a:t>
            </a:r>
            <a:r>
              <a:rPr lang="fr-FR" dirty="0" smtClean="0"/>
              <a:t> </a:t>
            </a:r>
            <a:r>
              <a:rPr lang="fr-FR" dirty="0"/>
              <a:t>program (12-LM35-TemperatureSensor.abp)</a:t>
            </a:r>
            <a:endParaRPr lang="fr-FR" dirty="0" smtClean="0"/>
          </a:p>
          <a:p>
            <a:endParaRPr lang="en-US" dirty="0" smtClean="0"/>
          </a:p>
        </p:txBody>
      </p:sp>
      <p:pic>
        <p:nvPicPr>
          <p:cNvPr id="7170" name="Picture 2" descr="Afficher l'image d'origin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22288" y="2370125"/>
            <a:ext cx="1058189" cy="718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Afficher l'image d'origin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26056" y="3305562"/>
            <a:ext cx="1069452" cy="1069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9648" y="4532617"/>
            <a:ext cx="1352012" cy="887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34583" y="2930268"/>
            <a:ext cx="1440160" cy="963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Afficher l'image d'origine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295639"/>
            <a:ext cx="1198984" cy="1198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286394">
            <a:off x="4551922" y="3506325"/>
            <a:ext cx="294562" cy="825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421255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992" t="6690" r="12511"/>
          <a:stretch/>
        </p:blipFill>
        <p:spPr>
          <a:xfrm>
            <a:off x="6141665" y="3075872"/>
            <a:ext cx="2665518" cy="2251843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386488" y="590706"/>
            <a:ext cx="85059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1-How TO MEASURE TEMPERATURE</a:t>
            </a:r>
            <a:endParaRPr lang="fr-FR" dirty="0"/>
          </a:p>
        </p:txBody>
      </p:sp>
      <p:sp>
        <p:nvSpPr>
          <p:cNvPr id="36" name="Bouton d’action : Suivant 35">
            <a:hlinkClick r:id="" action="ppaction://hlinkshowjump?jump=nextslide" highlightClick="1"/>
          </p:cNvPr>
          <p:cNvSpPr/>
          <p:nvPr/>
        </p:nvSpPr>
        <p:spPr>
          <a:xfrm>
            <a:off x="8172400" y="5609358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Bouton d’action : Suivant 38">
            <a:hlinkClick r:id="" action="ppaction://hlinkshowjump?jump=previousslide" highlightClick="1"/>
          </p:cNvPr>
          <p:cNvSpPr/>
          <p:nvPr/>
        </p:nvSpPr>
        <p:spPr>
          <a:xfrm flipH="1">
            <a:off x="7680510" y="5609357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Rectangle 61"/>
          <p:cNvSpPr/>
          <p:nvPr/>
        </p:nvSpPr>
        <p:spPr>
          <a:xfrm>
            <a:off x="386488" y="1124744"/>
            <a:ext cx="8136904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erminator Real NFI" pitchFamily="2" charset="2"/>
              </a:rPr>
              <a:t>1.2-How to connect LM35 to Arduino</a:t>
            </a:r>
          </a:p>
          <a:p>
            <a:endParaRPr lang="en-US" dirty="0" smtClean="0"/>
          </a:p>
          <a:p>
            <a:r>
              <a:rPr lang="en-US" dirty="0" smtClean="0"/>
              <a:t>In order to measure Temperature,  use the picture below to connect LM35 Temperature sensor to </a:t>
            </a:r>
            <a:r>
              <a:rPr lang="en-US" dirty="0" err="1" smtClean="0"/>
              <a:t>arduino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</p:txBody>
      </p:sp>
      <p:grpSp>
        <p:nvGrpSpPr>
          <p:cNvPr id="4" name="Groupe 3"/>
          <p:cNvGrpSpPr/>
          <p:nvPr/>
        </p:nvGrpSpPr>
        <p:grpSpPr>
          <a:xfrm>
            <a:off x="74542" y="2424386"/>
            <a:ext cx="4962467" cy="3318261"/>
            <a:chOff x="865149" y="2470671"/>
            <a:chExt cx="4962467" cy="3318261"/>
          </a:xfrm>
        </p:grpSpPr>
        <p:pic>
          <p:nvPicPr>
            <p:cNvPr id="6146" name="Picture 2" descr="Afficher l'image d'origine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5149" y="3344969"/>
              <a:ext cx="1800200" cy="1218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48" name="Picture 4" descr="Afficher l'image d'origine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2980353" y="2941670"/>
              <a:ext cx="3318261" cy="2376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3" name="Connecteur droit 2"/>
            <p:cNvCxnSpPr/>
            <p:nvPr/>
          </p:nvCxnSpPr>
          <p:spPr>
            <a:xfrm>
              <a:off x="2555776" y="4293096"/>
              <a:ext cx="1044048" cy="27000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/>
            <p:cNvCxnSpPr/>
            <p:nvPr/>
          </p:nvCxnSpPr>
          <p:spPr>
            <a:xfrm>
              <a:off x="2411760" y="4365104"/>
              <a:ext cx="1188064" cy="1182804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/>
            <p:cNvCxnSpPr/>
            <p:nvPr/>
          </p:nvCxnSpPr>
          <p:spPr>
            <a:xfrm flipV="1">
              <a:off x="2339752" y="4455112"/>
              <a:ext cx="1260072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Flèche droite à entaille 1"/>
          <p:cNvSpPr/>
          <p:nvPr/>
        </p:nvSpPr>
        <p:spPr>
          <a:xfrm>
            <a:off x="5081323" y="4021775"/>
            <a:ext cx="864096" cy="36004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03706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386488" y="590706"/>
            <a:ext cx="85059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1-How TO MEASURE TEMPERATURE</a:t>
            </a:r>
            <a:endParaRPr lang="fr-FR" dirty="0"/>
          </a:p>
        </p:txBody>
      </p:sp>
      <p:sp>
        <p:nvSpPr>
          <p:cNvPr id="36" name="Bouton d’action : Suivant 35">
            <a:hlinkClick r:id="" action="ppaction://hlinkshowjump?jump=nextslide" highlightClick="1"/>
          </p:cNvPr>
          <p:cNvSpPr/>
          <p:nvPr/>
        </p:nvSpPr>
        <p:spPr>
          <a:xfrm>
            <a:off x="8172400" y="5609358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Bouton d’action : Suivant 38">
            <a:hlinkClick r:id="" action="ppaction://hlinkshowjump?jump=previousslide" highlightClick="1"/>
          </p:cNvPr>
          <p:cNvSpPr/>
          <p:nvPr/>
        </p:nvSpPr>
        <p:spPr>
          <a:xfrm flipH="1">
            <a:off x="7680510" y="5609357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/>
          <p:cNvSpPr/>
          <p:nvPr/>
        </p:nvSpPr>
        <p:spPr>
          <a:xfrm>
            <a:off x="397576" y="1124743"/>
            <a:ext cx="813690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erminator Real NFI" pitchFamily="2" charset="2"/>
              </a:rPr>
              <a:t>1.3-Upload Program </a:t>
            </a:r>
            <a:endParaRPr lang="fr-FR" dirty="0" smtClean="0"/>
          </a:p>
          <a:p>
            <a:endParaRPr lang="fr-FR" b="1" dirty="0" smtClean="0"/>
          </a:p>
          <a:p>
            <a:r>
              <a:rPr lang="fr-FR" b="1" dirty="0" err="1" smtClean="0"/>
              <a:t>From</a:t>
            </a:r>
            <a:r>
              <a:rPr lang="fr-FR" b="1" dirty="0" smtClean="0"/>
              <a:t> computer,</a:t>
            </a:r>
          </a:p>
          <a:p>
            <a:endParaRPr lang="fr-FR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Launch</a:t>
            </a:r>
            <a:r>
              <a:rPr lang="fr-FR" dirty="0" smtClean="0"/>
              <a:t> </a:t>
            </a:r>
            <a:r>
              <a:rPr lang="fr-FR" dirty="0" err="1" smtClean="0"/>
              <a:t>Arduino</a:t>
            </a:r>
            <a:r>
              <a:rPr lang="fr-FR" dirty="0" smtClean="0"/>
              <a:t> Software,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Launch</a:t>
            </a:r>
            <a:r>
              <a:rPr lang="fr-FR" dirty="0" smtClean="0"/>
              <a:t> </a:t>
            </a:r>
            <a:r>
              <a:rPr lang="fr-FR" dirty="0" err="1" smtClean="0"/>
              <a:t>Ardublock</a:t>
            </a:r>
            <a:r>
              <a:rPr lang="fr-FR" dirty="0" smtClean="0"/>
              <a:t> </a:t>
            </a:r>
            <a:r>
              <a:rPr lang="fr-FR" dirty="0" err="1" smtClean="0"/>
              <a:t>Sofware</a:t>
            </a:r>
            <a:r>
              <a:rPr lang="fr-FR" dirty="0" smtClean="0"/>
              <a:t>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Open </a:t>
            </a:r>
            <a:r>
              <a:rPr lang="fr-FR" b="1" dirty="0" smtClean="0"/>
              <a:t>12-LM35-TemperatureSensor.abp</a:t>
            </a:r>
            <a:r>
              <a:rPr lang="fr-FR" dirty="0" smtClean="0"/>
              <a:t>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/>
              <a:t>Upload</a:t>
            </a:r>
            <a:r>
              <a:rPr lang="fr-FR" dirty="0"/>
              <a:t> </a:t>
            </a:r>
            <a:r>
              <a:rPr lang="fr-FR" dirty="0" err="1"/>
              <a:t>it</a:t>
            </a:r>
            <a:r>
              <a:rPr lang="fr-FR" dirty="0"/>
              <a:t> to </a:t>
            </a:r>
            <a:r>
              <a:rPr lang="fr-FR" dirty="0" err="1" smtClean="0"/>
              <a:t>arduino</a:t>
            </a:r>
            <a:r>
              <a:rPr lang="fr-FR" dirty="0" smtClean="0"/>
              <a:t>.</a:t>
            </a:r>
            <a:endParaRPr lang="fr-FR" dirty="0"/>
          </a:p>
          <a:p>
            <a:endParaRPr lang="fr-FR" dirty="0"/>
          </a:p>
          <a:p>
            <a:endParaRPr lang="en-US" dirty="0" smtClean="0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708" r="21271" b="32644"/>
          <a:stretch/>
        </p:blipFill>
        <p:spPr bwMode="auto">
          <a:xfrm>
            <a:off x="3326500" y="1654023"/>
            <a:ext cx="794659" cy="628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Groupe 15"/>
          <p:cNvGrpSpPr/>
          <p:nvPr/>
        </p:nvGrpSpPr>
        <p:grpSpPr>
          <a:xfrm>
            <a:off x="4392141" y="1329131"/>
            <a:ext cx="1535257" cy="1195996"/>
            <a:chOff x="4827590" y="1246825"/>
            <a:chExt cx="1535257" cy="1195996"/>
          </a:xfrm>
        </p:grpSpPr>
        <p:pic>
          <p:nvPicPr>
            <p:cNvPr id="17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48187" b="35733"/>
            <a:stretch/>
          </p:blipFill>
          <p:spPr bwMode="auto">
            <a:xfrm>
              <a:off x="4827590" y="1246825"/>
              <a:ext cx="1535257" cy="1195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17"/>
            <p:cNvSpPr/>
            <p:nvPr/>
          </p:nvSpPr>
          <p:spPr>
            <a:xfrm>
              <a:off x="5552965" y="2128452"/>
              <a:ext cx="578544" cy="1440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462707" y="1420039"/>
              <a:ext cx="289272" cy="1440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20" name="Connecteur droit avec flèche 19"/>
            <p:cNvCxnSpPr/>
            <p:nvPr/>
          </p:nvCxnSpPr>
          <p:spPr>
            <a:xfrm>
              <a:off x="5607343" y="1564055"/>
              <a:ext cx="92118" cy="564397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6439" y="1021470"/>
            <a:ext cx="2488009" cy="1635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7576" y="3353349"/>
            <a:ext cx="3600681" cy="2615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733752"/>
            <a:ext cx="2016224" cy="3055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9" name="Connecteur droit avec flèche 28"/>
          <p:cNvCxnSpPr/>
          <p:nvPr/>
        </p:nvCxnSpPr>
        <p:spPr>
          <a:xfrm>
            <a:off x="2699792" y="3643311"/>
            <a:ext cx="2327466" cy="72179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2053280" y="3487181"/>
            <a:ext cx="574504" cy="1561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872538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386488" y="590706"/>
            <a:ext cx="85059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1-How TO MEASURE TEMPERATURE</a:t>
            </a:r>
            <a:endParaRPr lang="fr-FR" dirty="0"/>
          </a:p>
        </p:txBody>
      </p:sp>
      <p:sp>
        <p:nvSpPr>
          <p:cNvPr id="36" name="Bouton d’action : Suivant 35">
            <a:hlinkClick r:id="" action="ppaction://hlinkshowjump?jump=nextslide" highlightClick="1"/>
          </p:cNvPr>
          <p:cNvSpPr/>
          <p:nvPr/>
        </p:nvSpPr>
        <p:spPr>
          <a:xfrm>
            <a:off x="8172400" y="5609358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Bouton d’action : Suivant 38">
            <a:hlinkClick r:id="" action="ppaction://hlinkshowjump?jump=previousslide" highlightClick="1"/>
          </p:cNvPr>
          <p:cNvSpPr/>
          <p:nvPr/>
        </p:nvSpPr>
        <p:spPr>
          <a:xfrm flipH="1">
            <a:off x="7680510" y="5609357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/>
          <p:cNvSpPr/>
          <p:nvPr/>
        </p:nvSpPr>
        <p:spPr>
          <a:xfrm>
            <a:off x="397576" y="1124743"/>
            <a:ext cx="8136904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erminator Real NFI" pitchFamily="2" charset="2"/>
              </a:rPr>
              <a:t>1.4-How does it work?</a:t>
            </a:r>
            <a:endParaRPr lang="fr-FR" b="1" dirty="0" smtClean="0"/>
          </a:p>
          <a:p>
            <a:endParaRPr lang="fr-FR" b="1" dirty="0" smtClean="0"/>
          </a:p>
          <a:p>
            <a:r>
              <a:rPr lang="fr-FR" dirty="0" smtClean="0"/>
              <a:t>This program </a:t>
            </a:r>
            <a:r>
              <a:rPr lang="fr-FR" dirty="0" err="1" smtClean="0"/>
              <a:t>converts</a:t>
            </a:r>
            <a:r>
              <a:rPr lang="fr-FR" dirty="0" smtClean="0"/>
              <a:t> the voltage value </a:t>
            </a:r>
            <a:r>
              <a:rPr lang="fr-FR" dirty="0" err="1" smtClean="0"/>
              <a:t>produced</a:t>
            </a:r>
            <a:r>
              <a:rPr lang="fr-FR" dirty="0" smtClean="0"/>
              <a:t> by the </a:t>
            </a:r>
            <a:r>
              <a:rPr lang="fr-FR" dirty="0" err="1" smtClean="0"/>
              <a:t>Temperature</a:t>
            </a:r>
            <a:r>
              <a:rPr lang="fr-FR" dirty="0" smtClean="0"/>
              <a:t> </a:t>
            </a:r>
            <a:r>
              <a:rPr lang="fr-FR" dirty="0" err="1" smtClean="0"/>
              <a:t>Sensor</a:t>
            </a:r>
            <a:r>
              <a:rPr lang="fr-FR" dirty="0" smtClean="0"/>
              <a:t> </a:t>
            </a:r>
            <a:r>
              <a:rPr lang="fr-FR" dirty="0" err="1" smtClean="0"/>
              <a:t>into</a:t>
            </a:r>
            <a:r>
              <a:rPr lang="fr-FR" dirty="0" smtClean="0"/>
              <a:t> a </a:t>
            </a:r>
            <a:r>
              <a:rPr lang="fr-FR" dirty="0" err="1" smtClean="0"/>
              <a:t>Temperature</a:t>
            </a:r>
            <a:r>
              <a:rPr lang="fr-FR" dirty="0" smtClean="0"/>
              <a:t> Value.</a:t>
            </a:r>
          </a:p>
          <a:p>
            <a:r>
              <a:rPr lang="fr-FR" dirty="0" err="1" smtClean="0"/>
              <a:t>Then</a:t>
            </a:r>
            <a:r>
              <a:rPr lang="fr-FR" dirty="0" smtClean="0"/>
              <a:t>, </a:t>
            </a:r>
            <a:r>
              <a:rPr lang="fr-FR" dirty="0" err="1" smtClean="0"/>
              <a:t>Arduino</a:t>
            </a:r>
            <a:r>
              <a:rPr lang="fr-FR" dirty="0" smtClean="0"/>
              <a:t> program </a:t>
            </a:r>
            <a:r>
              <a:rPr lang="fr-FR" dirty="0" err="1" smtClean="0"/>
              <a:t>sends</a:t>
            </a:r>
            <a:r>
              <a:rPr lang="fr-FR" dirty="0" smtClean="0"/>
              <a:t> the value to serial port.</a:t>
            </a:r>
          </a:p>
          <a:p>
            <a:r>
              <a:rPr lang="fr-FR" dirty="0" smtClean="0"/>
              <a:t>If </a:t>
            </a:r>
            <a:r>
              <a:rPr lang="fr-FR" dirty="0" err="1" smtClean="0"/>
              <a:t>temperature</a:t>
            </a:r>
            <a:r>
              <a:rPr lang="fr-FR" dirty="0" smtClean="0"/>
              <a:t> </a:t>
            </a:r>
            <a:r>
              <a:rPr lang="fr-FR" dirty="0" err="1" smtClean="0"/>
              <a:t>is</a:t>
            </a:r>
            <a:r>
              <a:rPr lang="fr-FR" dirty="0" smtClean="0"/>
              <a:t> more </a:t>
            </a:r>
            <a:r>
              <a:rPr lang="fr-FR" dirty="0" err="1" smtClean="0"/>
              <a:t>than</a:t>
            </a:r>
            <a:r>
              <a:rPr lang="fr-FR" dirty="0" smtClean="0"/>
              <a:t> 30°C, </a:t>
            </a:r>
            <a:r>
              <a:rPr lang="fr-FR" dirty="0" err="1" smtClean="0"/>
              <a:t>it</a:t>
            </a:r>
            <a:r>
              <a:rPr lang="fr-FR" dirty="0" smtClean="0"/>
              <a:t> </a:t>
            </a:r>
            <a:r>
              <a:rPr lang="fr-FR" dirty="0" err="1" smtClean="0"/>
              <a:t>writes</a:t>
            </a:r>
            <a:r>
              <a:rPr lang="fr-FR" dirty="0" smtClean="0"/>
              <a:t> : « </a:t>
            </a:r>
            <a:r>
              <a:rPr lang="fr-FR" dirty="0" err="1" smtClean="0"/>
              <a:t>it’s</a:t>
            </a:r>
            <a:r>
              <a:rPr lang="fr-FR" dirty="0" smtClean="0"/>
              <a:t> hot »</a:t>
            </a:r>
          </a:p>
          <a:p>
            <a:r>
              <a:rPr lang="fr-FR" dirty="0" smtClean="0"/>
              <a:t>If </a:t>
            </a:r>
            <a:r>
              <a:rPr lang="fr-FR" dirty="0" err="1" smtClean="0"/>
              <a:t>temperature</a:t>
            </a:r>
            <a:r>
              <a:rPr lang="fr-FR" dirty="0" smtClean="0"/>
              <a:t>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less</a:t>
            </a:r>
            <a:r>
              <a:rPr lang="fr-FR" dirty="0" smtClean="0"/>
              <a:t> </a:t>
            </a:r>
            <a:r>
              <a:rPr lang="fr-FR" dirty="0" err="1" smtClean="0"/>
              <a:t>than</a:t>
            </a:r>
            <a:r>
              <a:rPr lang="fr-FR" dirty="0" smtClean="0"/>
              <a:t> 10°C, </a:t>
            </a:r>
            <a:r>
              <a:rPr lang="fr-FR" dirty="0" err="1" smtClean="0"/>
              <a:t>it</a:t>
            </a:r>
            <a:r>
              <a:rPr lang="fr-FR" dirty="0" smtClean="0"/>
              <a:t> </a:t>
            </a:r>
            <a:r>
              <a:rPr lang="fr-FR" dirty="0" err="1" smtClean="0"/>
              <a:t>writes</a:t>
            </a:r>
            <a:r>
              <a:rPr lang="fr-FR" dirty="0" smtClean="0"/>
              <a:t> : « </a:t>
            </a:r>
            <a:r>
              <a:rPr lang="fr-FR" dirty="0" err="1" smtClean="0"/>
              <a:t>it’s</a:t>
            </a:r>
            <a:r>
              <a:rPr lang="fr-FR" dirty="0" smtClean="0"/>
              <a:t> cold »</a:t>
            </a:r>
          </a:p>
          <a:p>
            <a:r>
              <a:rPr lang="fr-FR" dirty="0" smtClean="0"/>
              <a:t> </a:t>
            </a:r>
            <a:endParaRPr lang="fr-FR" dirty="0"/>
          </a:p>
          <a:p>
            <a:endParaRPr 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7576" y="3068960"/>
            <a:ext cx="4279595" cy="310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59091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0141"/>
          <a:stretch/>
        </p:blipFill>
        <p:spPr bwMode="auto">
          <a:xfrm>
            <a:off x="5709331" y="2398646"/>
            <a:ext cx="2797982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ectangle 21"/>
          <p:cNvSpPr/>
          <p:nvPr/>
        </p:nvSpPr>
        <p:spPr>
          <a:xfrm>
            <a:off x="386488" y="590706"/>
            <a:ext cx="75127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2-TEST IT !</a:t>
            </a:r>
          </a:p>
        </p:txBody>
      </p:sp>
      <p:sp>
        <p:nvSpPr>
          <p:cNvPr id="36" name="Bouton d’action : Suivant 35">
            <a:hlinkClick r:id="" action="ppaction://hlinkshowjump?jump=nextslide" highlightClick="1"/>
          </p:cNvPr>
          <p:cNvSpPr/>
          <p:nvPr/>
        </p:nvSpPr>
        <p:spPr>
          <a:xfrm>
            <a:off x="8172400" y="5609358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Bouton d’action : Suivant 38">
            <a:hlinkClick r:id="" action="ppaction://hlinkshowjump?jump=previousslide" highlightClick="1"/>
          </p:cNvPr>
          <p:cNvSpPr/>
          <p:nvPr/>
        </p:nvSpPr>
        <p:spPr>
          <a:xfrm flipH="1">
            <a:off x="7680510" y="5609357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Rectangle 61"/>
          <p:cNvSpPr/>
          <p:nvPr/>
        </p:nvSpPr>
        <p:spPr>
          <a:xfrm>
            <a:off x="389112" y="1124744"/>
            <a:ext cx="8136904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erminator Real NFI" pitchFamily="2" charset="2"/>
              </a:rPr>
              <a:t>2.1-Read the temperature</a:t>
            </a:r>
            <a:endParaRPr lang="fr-FR" dirty="0" smtClean="0"/>
          </a:p>
          <a:p>
            <a:endParaRPr lang="fr-FR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Open Serial monitor </a:t>
            </a:r>
            <a:r>
              <a:rPr lang="fr-FR" dirty="0" err="1" smtClean="0"/>
              <a:t>from</a:t>
            </a:r>
            <a:r>
              <a:rPr lang="fr-FR" dirty="0" smtClean="0"/>
              <a:t> </a:t>
            </a:r>
            <a:r>
              <a:rPr lang="fr-FR" dirty="0" err="1" smtClean="0"/>
              <a:t>arduino</a:t>
            </a:r>
            <a:r>
              <a:rPr lang="fr-FR" dirty="0" smtClean="0"/>
              <a:t>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Look at the </a:t>
            </a:r>
            <a:r>
              <a:rPr lang="fr-FR" dirty="0" err="1" smtClean="0"/>
              <a:t>result</a:t>
            </a:r>
            <a:r>
              <a:rPr lang="fr-FR" dirty="0" smtClean="0"/>
              <a:t> </a:t>
            </a:r>
            <a:r>
              <a:rPr lang="fr-FR" dirty="0" err="1" smtClean="0"/>
              <a:t>inside</a:t>
            </a:r>
            <a:r>
              <a:rPr lang="fr-FR" dirty="0" smtClean="0"/>
              <a:t> serial monitor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Put the </a:t>
            </a:r>
            <a:r>
              <a:rPr lang="fr-FR" dirty="0" err="1" smtClean="0"/>
              <a:t>temperature</a:t>
            </a:r>
            <a:r>
              <a:rPr lang="fr-FR" dirty="0" smtClean="0"/>
              <a:t> </a:t>
            </a:r>
            <a:r>
              <a:rPr lang="fr-FR" dirty="0" err="1" smtClean="0"/>
              <a:t>sensor</a:t>
            </a:r>
            <a:r>
              <a:rPr lang="fr-FR" dirty="0" smtClean="0"/>
              <a:t> in front of a </a:t>
            </a:r>
            <a:r>
              <a:rPr lang="fr-FR" dirty="0" err="1" smtClean="0"/>
              <a:t>heat</a:t>
            </a:r>
            <a:r>
              <a:rPr lang="fr-FR" dirty="0" smtClean="0"/>
              <a:t> source</a:t>
            </a:r>
          </a:p>
          <a:p>
            <a:endParaRPr lang="en-US" dirty="0" smtClean="0"/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60355" y="1484784"/>
            <a:ext cx="3107853" cy="730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Rectangle 22"/>
          <p:cNvSpPr/>
          <p:nvPr/>
        </p:nvSpPr>
        <p:spPr>
          <a:xfrm>
            <a:off x="8026766" y="1850244"/>
            <a:ext cx="289272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/>
          <p:cNvSpPr/>
          <p:nvPr/>
        </p:nvSpPr>
        <p:spPr>
          <a:xfrm>
            <a:off x="6444208" y="2780928"/>
            <a:ext cx="433461" cy="2520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7" name="Connecteur droit avec flèche 26"/>
          <p:cNvCxnSpPr/>
          <p:nvPr/>
        </p:nvCxnSpPr>
        <p:spPr>
          <a:xfrm flipV="1">
            <a:off x="4142863" y="1994244"/>
            <a:ext cx="3537647" cy="63901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9" name="Connecteur droit avec flèche 28"/>
          <p:cNvCxnSpPr/>
          <p:nvPr/>
        </p:nvCxnSpPr>
        <p:spPr>
          <a:xfrm flipV="1">
            <a:off x="4501851" y="3032956"/>
            <a:ext cx="1942357" cy="12300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51474" y="4018511"/>
            <a:ext cx="2636950" cy="1475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Rectangle 23"/>
          <p:cNvSpPr/>
          <p:nvPr/>
        </p:nvSpPr>
        <p:spPr>
          <a:xfrm>
            <a:off x="5751474" y="4748799"/>
            <a:ext cx="548718" cy="2520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1" name="Connecteur droit avec flèche 30"/>
          <p:cNvCxnSpPr/>
          <p:nvPr/>
        </p:nvCxnSpPr>
        <p:spPr>
          <a:xfrm>
            <a:off x="3969329" y="4488106"/>
            <a:ext cx="1740002" cy="38670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950840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6096</TotalTime>
  <Words>194</Words>
  <Application>Microsoft Office PowerPoint</Application>
  <PresentationFormat>Affichage à l'écran (4:3)</PresentationFormat>
  <Paragraphs>59</Paragraphs>
  <Slides>6</Slides>
  <Notes>5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6</vt:i4>
      </vt:variant>
    </vt:vector>
  </HeadingPairs>
  <TitlesOfParts>
    <vt:vector size="11" baseType="lpstr">
      <vt:lpstr>Arial</vt:lpstr>
      <vt:lpstr>Terminator Real NFI</vt:lpstr>
      <vt:lpstr>Calibri</vt:lpstr>
      <vt:lpstr>Thème Office</vt:lpstr>
      <vt:lpstr>Conception personnalisée</vt:lpstr>
      <vt:lpstr>EURLAB</vt:lpstr>
      <vt:lpstr>Diapositive 2</vt:lpstr>
      <vt:lpstr>Diapositive 3</vt:lpstr>
      <vt:lpstr>Diapositive 4</vt:lpstr>
      <vt:lpstr>Diapositive 5</vt:lpstr>
      <vt:lpstr>Diapositive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FSPALONY</dc:creator>
  <cp:lastModifiedBy>FRED</cp:lastModifiedBy>
  <cp:revision>216</cp:revision>
  <dcterms:created xsi:type="dcterms:W3CDTF">2014-11-19T20:35:05Z</dcterms:created>
  <dcterms:modified xsi:type="dcterms:W3CDTF">2016-11-05T18:42:54Z</dcterms:modified>
</cp:coreProperties>
</file>