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76" r:id="rId4"/>
    <p:sldId id="282" r:id="rId5"/>
    <p:sldId id="277" r:id="rId6"/>
    <p:sldId id="283" r:id="rId7"/>
    <p:sldId id="284" r:id="rId8"/>
    <p:sldId id="285" r:id="rId9"/>
    <p:sldId id="286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Terminator Real NFI" pitchFamily="2" charset="2"/>
      <p:regular r:id="rId1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46C0A"/>
    <a:srgbClr val="6594B2"/>
    <a:srgbClr val="E5E7E9"/>
    <a:srgbClr val="00207D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705" autoAdjust="0"/>
  </p:normalViewPr>
  <p:slideViewPr>
    <p:cSldViewPr>
      <p:cViewPr>
        <p:scale>
          <a:sx n="90" d="100"/>
          <a:sy n="90" d="100"/>
        </p:scale>
        <p:origin x="-1157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29360-0E35-4BE0-B6F1-D9F3F6C8BA0F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9D200-673D-43F7-945F-B55C09A503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9211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165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994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994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994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994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  <p:grpSp>
        <p:nvGrpSpPr>
          <p:cNvPr id="7" name="Groupe 6"/>
          <p:cNvGrpSpPr/>
          <p:nvPr userDrawn="1"/>
        </p:nvGrpSpPr>
        <p:grpSpPr>
          <a:xfrm>
            <a:off x="3035867" y="6237312"/>
            <a:ext cx="2629570" cy="501650"/>
            <a:chOff x="2806526" y="6093296"/>
            <a:chExt cx="2629570" cy="501650"/>
          </a:xfrm>
        </p:grpSpPr>
        <p:pic>
          <p:nvPicPr>
            <p:cNvPr id="8" name="Picture 3" descr="logo_HNBK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06526" y="6093296"/>
              <a:ext cx="541338" cy="50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4" descr="logo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958" y="6165304"/>
              <a:ext cx="19891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Groupe 9"/>
          <p:cNvGrpSpPr/>
          <p:nvPr userDrawn="1"/>
        </p:nvGrpSpPr>
        <p:grpSpPr>
          <a:xfrm>
            <a:off x="6254048" y="6097413"/>
            <a:ext cx="2854456" cy="715963"/>
            <a:chOff x="6254048" y="6011242"/>
            <a:chExt cx="2854456" cy="715963"/>
          </a:xfrm>
        </p:grpSpPr>
        <p:pic>
          <p:nvPicPr>
            <p:cNvPr id="11" name="Picture 5" descr="iti-monaco2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54048" y="6011242"/>
              <a:ext cx="1020763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11"/>
            <p:cNvSpPr/>
            <p:nvPr userDrawn="1"/>
          </p:nvSpPr>
          <p:spPr>
            <a:xfrm>
              <a:off x="7229207" y="6083250"/>
              <a:ext cx="18792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Istituto Tecnico Industriale</a:t>
              </a:r>
            </a:p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 A.Monaco</a:t>
              </a:r>
              <a:endParaRPr lang="fr-FR" sz="1200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3" name="Image 12" descr="logo-lycée-LLA-nogent-bd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7504" y="6165304"/>
            <a:ext cx="2339752" cy="6763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 userDrawn="1"/>
        </p:nvGrpSpPr>
        <p:grpSpPr>
          <a:xfrm>
            <a:off x="3035867" y="6237312"/>
            <a:ext cx="2629570" cy="501650"/>
            <a:chOff x="2806526" y="6093296"/>
            <a:chExt cx="2629570" cy="501650"/>
          </a:xfrm>
        </p:grpSpPr>
        <p:pic>
          <p:nvPicPr>
            <p:cNvPr id="1027" name="Picture 3" descr="logo_HNBK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06526" y="6093296"/>
              <a:ext cx="541338" cy="50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 descr="logo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958" y="6165304"/>
              <a:ext cx="19891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e 10"/>
          <p:cNvGrpSpPr/>
          <p:nvPr userDrawn="1"/>
        </p:nvGrpSpPr>
        <p:grpSpPr>
          <a:xfrm>
            <a:off x="6254048" y="6097413"/>
            <a:ext cx="2854456" cy="715963"/>
            <a:chOff x="6254048" y="6011242"/>
            <a:chExt cx="2854456" cy="715963"/>
          </a:xfrm>
        </p:grpSpPr>
        <p:pic>
          <p:nvPicPr>
            <p:cNvPr id="1029" name="Picture 5" descr="iti-monaco2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54048" y="6011242"/>
              <a:ext cx="1020763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 userDrawn="1"/>
          </p:nvSpPr>
          <p:spPr>
            <a:xfrm>
              <a:off x="7229207" y="6083250"/>
              <a:ext cx="18792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Istituto Tecnico Industriale</a:t>
              </a:r>
            </a:p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 A.Monaco</a:t>
              </a:r>
              <a:endParaRPr lang="fr-FR" sz="1200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2" name="Image 11" descr="logo-lycée-LLA-nogent-bd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7504" y="6165304"/>
            <a:ext cx="2339752" cy="676334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44624"/>
            <a:ext cx="2198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erminator Real NFI" pitchFamily="50" charset="0"/>
              </a:rPr>
              <a:t>EU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R</a:t>
            </a:r>
            <a:r>
              <a:rPr lang="en-US" sz="2400" dirty="0" smtClean="0">
                <a:solidFill>
                  <a:srgbClr val="00B050"/>
                </a:solidFill>
                <a:latin typeface="Terminator Real NFI" pitchFamily="50" charset="0"/>
              </a:rPr>
              <a:t>LAB</a:t>
            </a:r>
            <a:endParaRPr lang="fr-FR" sz="2400" dirty="0"/>
          </a:p>
        </p:txBody>
      </p:sp>
      <p:pic>
        <p:nvPicPr>
          <p:cNvPr id="1031" name="Picture 7" descr="Agence Erasmus+ Jeunesse et Sport"/>
          <p:cNvPicPr>
            <a:picLocks noChangeAspect="1" noChangeArrowheads="1"/>
          </p:cNvPicPr>
          <p:nvPr userDrawn="1"/>
        </p:nvPicPr>
        <p:blipFill>
          <a:blip r:embed="rId6" cstate="print"/>
          <a:srcRect b="31274"/>
          <a:stretch>
            <a:fillRect/>
          </a:stretch>
        </p:blipFill>
        <p:spPr bwMode="auto">
          <a:xfrm>
            <a:off x="7259116" y="44624"/>
            <a:ext cx="1849388" cy="4194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B0A8F-E881-4E4D-9BA4-DF25FE8BE0B3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1D8E5-5410-4B19-A197-F774945E0CA2}" type="datetimeFigureOut">
              <a:rPr lang="fr-FR" smtClean="0"/>
              <a:t>02/03/2016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rgbClr val="002060"/>
                </a:solidFill>
                <a:latin typeface="Terminator Real NFI" pitchFamily="50" charset="0"/>
              </a:rPr>
              <a:t>EU</a:t>
            </a:r>
            <a:r>
              <a:rPr lang="en-US" sz="8000" dirty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R</a:t>
            </a:r>
            <a:r>
              <a:rPr lang="en-US" sz="8000" dirty="0">
                <a:solidFill>
                  <a:srgbClr val="00B050"/>
                </a:solidFill>
                <a:latin typeface="Terminator Real NFI" pitchFamily="50" charset="0"/>
              </a:rPr>
              <a:t>LAB</a:t>
            </a:r>
            <a:endParaRPr lang="fr-FR" sz="8000" dirty="0">
              <a:solidFill>
                <a:srgbClr val="00B050"/>
              </a:solidFill>
              <a:latin typeface="Terminator Real NFI" pitchFamily="50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6512768" cy="17526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erminator Real NFI" pitchFamily="50" charset="0"/>
              </a:rPr>
              <a:t>European 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		   Robotic 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B050"/>
                </a:solidFill>
                <a:latin typeface="Terminator Real NFI" pitchFamily="50" charset="0"/>
              </a:rPr>
              <a:t>			     LABoratory</a:t>
            </a:r>
            <a:endParaRPr lang="fr-FR" sz="2000" dirty="0"/>
          </a:p>
        </p:txBody>
      </p:sp>
      <p:pic>
        <p:nvPicPr>
          <p:cNvPr id="6" name="Image 5" descr="Erasmus-Pl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5876" y="0"/>
            <a:ext cx="2232248" cy="637623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673015" y="4005064"/>
            <a:ext cx="7704856" cy="107721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HOW TO WIRELESS COMMUNICATE </a:t>
            </a:r>
          </a:p>
        </p:txBody>
      </p:sp>
      <p:sp>
        <p:nvSpPr>
          <p:cNvPr id="4" name="Bouton d’action : Suivant 3">
            <a:hlinkClick r:id="" action="ppaction://hlinkshowjump?jump=nextslide" highlightClick="1"/>
          </p:cNvPr>
          <p:cNvSpPr/>
          <p:nvPr/>
        </p:nvSpPr>
        <p:spPr>
          <a:xfrm>
            <a:off x="8172400" y="5734146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6" t="4088" r="12159" b="6059"/>
          <a:stretch/>
        </p:blipFill>
        <p:spPr>
          <a:xfrm>
            <a:off x="7308304" y="4504210"/>
            <a:ext cx="1362224" cy="115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8505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WIRELESS </a:t>
            </a:r>
            <a:r>
              <a:rPr lang="fr-FR" dirty="0" err="1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communicate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6488" y="1124744"/>
            <a:ext cx="813690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1.1-PRESENTATION</a:t>
            </a:r>
          </a:p>
          <a:p>
            <a:endParaRPr lang="en-US" dirty="0" smtClean="0"/>
          </a:p>
          <a:p>
            <a:r>
              <a:rPr lang="en-US" dirty="0" smtClean="0"/>
              <a:t>This activity involves sending </a:t>
            </a:r>
            <a:r>
              <a:rPr lang="en-US" dirty="0" err="1" smtClean="0"/>
              <a:t>datas</a:t>
            </a:r>
            <a:r>
              <a:rPr lang="en-US" dirty="0" smtClean="0"/>
              <a:t> (text) from </a:t>
            </a:r>
            <a:r>
              <a:rPr lang="en-US" dirty="0" err="1" smtClean="0"/>
              <a:t>Androïd</a:t>
            </a:r>
            <a:r>
              <a:rPr lang="en-US" dirty="0" smtClean="0"/>
              <a:t> system (touchpad or </a:t>
            </a:r>
            <a:r>
              <a:rPr lang="en-US" dirty="0" err="1" smtClean="0"/>
              <a:t>mobilephone</a:t>
            </a:r>
            <a:r>
              <a:rPr lang="en-US" dirty="0" smtClean="0"/>
              <a:t>) to </a:t>
            </a:r>
            <a:r>
              <a:rPr lang="en-US" dirty="0" err="1" smtClean="0"/>
              <a:t>arduino</a:t>
            </a:r>
            <a:r>
              <a:rPr lang="en-US" dirty="0" smtClean="0"/>
              <a:t> Uno Board, then Arduino board sends received </a:t>
            </a:r>
            <a:r>
              <a:rPr lang="en-US" dirty="0" err="1" smtClean="0"/>
              <a:t>datas</a:t>
            </a:r>
            <a:r>
              <a:rPr lang="en-US" dirty="0" smtClean="0"/>
              <a:t> to </a:t>
            </a:r>
            <a:r>
              <a:rPr lang="en-US" dirty="0" err="1"/>
              <a:t>Androïd</a:t>
            </a:r>
            <a:r>
              <a:rPr lang="en-US" dirty="0"/>
              <a:t> system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To do this, you need :</a:t>
            </a:r>
          </a:p>
          <a:p>
            <a:endParaRPr lang="en-US" dirty="0" smtClean="0"/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Computer, 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Arduino Uno Board,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smtClean="0"/>
              <a:t>Bluetooth </a:t>
            </a:r>
            <a:r>
              <a:rPr lang="fr-FR" dirty="0" err="1"/>
              <a:t>Shield</a:t>
            </a:r>
            <a:r>
              <a:rPr lang="fr-FR" dirty="0"/>
              <a:t> </a:t>
            </a:r>
            <a:r>
              <a:rPr lang="fr-FR" dirty="0" smtClean="0"/>
              <a:t>V2,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err="1" smtClean="0"/>
              <a:t>Androïd</a:t>
            </a:r>
            <a:r>
              <a:rPr lang="fr-FR" dirty="0" smtClean="0"/>
              <a:t> </a:t>
            </a:r>
            <a:r>
              <a:rPr lang="fr-FR" dirty="0" err="1" smtClean="0"/>
              <a:t>touchpad</a:t>
            </a:r>
            <a:r>
              <a:rPr lang="fr-FR" dirty="0" smtClean="0"/>
              <a:t> ou phone</a:t>
            </a:r>
            <a:endParaRPr lang="en-US" dirty="0" smtClean="0"/>
          </a:p>
          <a:p>
            <a:pPr marL="180000" indent="-2844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180000" indent="-284400">
              <a:buFont typeface="Arial" panose="020B0604020202020204" pitchFamily="34" charset="0"/>
              <a:buChar char="•"/>
            </a:pPr>
            <a:endParaRPr lang="en-US" dirty="0"/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USB cable</a:t>
            </a:r>
            <a:r>
              <a:rPr lang="fr-FR" dirty="0" smtClean="0"/>
              <a:t>,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err="1" smtClean="0"/>
              <a:t>Arduino</a:t>
            </a:r>
            <a:r>
              <a:rPr lang="fr-FR" dirty="0" smtClean="0"/>
              <a:t> software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err="1" smtClean="0"/>
              <a:t>Ardublock</a:t>
            </a:r>
            <a:r>
              <a:rPr lang="fr-FR" dirty="0" smtClean="0"/>
              <a:t> </a:t>
            </a:r>
            <a:r>
              <a:rPr lang="fr-FR" dirty="0"/>
              <a:t>program (</a:t>
            </a:r>
            <a:r>
              <a:rPr lang="fr-FR" dirty="0" smtClean="0"/>
              <a:t>11-wireless communication 01.abp)</a:t>
            </a:r>
          </a:p>
          <a:p>
            <a:endParaRPr lang="en-US" dirty="0" smtClean="0"/>
          </a:p>
        </p:txBody>
      </p:sp>
      <p:pic>
        <p:nvPicPr>
          <p:cNvPr id="7170" name="Picture 2" descr="Afficher l'image d'orig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88" y="2370125"/>
            <a:ext cx="1058189" cy="71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Afficher l'image d'orig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488" y="4134613"/>
            <a:ext cx="1069452" cy="106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491" y="4977157"/>
            <a:ext cx="1352012" cy="887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893432"/>
            <a:ext cx="1440160" cy="963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157" y="3273355"/>
            <a:ext cx="1205586" cy="86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Afficher l'image d'origin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295639"/>
            <a:ext cx="1198984" cy="119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fficher l'image d'origin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806" y="3120507"/>
            <a:ext cx="1856547" cy="108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25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2-PREPARE YOUR ANDROID SYSTEM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3593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2.1-INSTALL </a:t>
            </a:r>
            <a:r>
              <a:rPr lang="fr-FR" sz="1400" dirty="0">
                <a:latin typeface="Terminator Real NFI" pitchFamily="2" charset="2"/>
              </a:rPr>
              <a:t>BT Simple Terminal </a:t>
            </a:r>
            <a:r>
              <a:rPr lang="en-US" sz="1400" dirty="0">
                <a:latin typeface="Terminator Real NFI" pitchFamily="2" charset="2"/>
              </a:rPr>
              <a:t>SOFTWARE</a:t>
            </a:r>
          </a:p>
          <a:p>
            <a:endParaRPr lang="fr-FR" dirty="0" smtClean="0"/>
          </a:p>
          <a:p>
            <a:r>
              <a:rPr lang="fr-FR" dirty="0" smtClean="0"/>
              <a:t>At first </a:t>
            </a:r>
            <a:r>
              <a:rPr lang="fr-FR" dirty="0" err="1" smtClean="0"/>
              <a:t>you</a:t>
            </a:r>
            <a:r>
              <a:rPr lang="fr-FR" dirty="0" smtClean="0"/>
              <a:t> have to </a:t>
            </a:r>
            <a:r>
              <a:rPr lang="fr-FR" dirty="0" err="1" smtClean="0"/>
              <a:t>install</a:t>
            </a:r>
            <a:r>
              <a:rPr lang="fr-FR" dirty="0" smtClean="0"/>
              <a:t> BT Simple Terminal on </a:t>
            </a:r>
            <a:r>
              <a:rPr lang="fr-FR" dirty="0" err="1" smtClean="0"/>
              <a:t>your</a:t>
            </a:r>
            <a:r>
              <a:rPr lang="fr-FR" dirty="0" smtClean="0"/>
              <a:t> </a:t>
            </a:r>
            <a:r>
              <a:rPr lang="fr-FR" dirty="0" err="1" smtClean="0"/>
              <a:t>androïd</a:t>
            </a:r>
            <a:r>
              <a:rPr lang="fr-FR" dirty="0" smtClean="0"/>
              <a:t> </a:t>
            </a:r>
            <a:r>
              <a:rPr lang="fr-FR" dirty="0" err="1" smtClean="0"/>
              <a:t>touchpad</a:t>
            </a:r>
            <a:r>
              <a:rPr lang="fr-FR" dirty="0" smtClean="0"/>
              <a:t> via </a:t>
            </a:r>
            <a:r>
              <a:rPr lang="fr-FR" dirty="0" err="1" smtClean="0"/>
              <a:t>play</a:t>
            </a:r>
            <a:r>
              <a:rPr lang="fr-FR" dirty="0" smtClean="0"/>
              <a:t> store.</a:t>
            </a:r>
            <a:endParaRPr lang="en-US" dirty="0" smtClean="0"/>
          </a:p>
        </p:txBody>
      </p:sp>
      <p:pic>
        <p:nvPicPr>
          <p:cNvPr id="7" name="Image 6"/>
          <p:cNvPicPr/>
          <p:nvPr/>
        </p:nvPicPr>
        <p:blipFill>
          <a:blip r:embed="rId2"/>
          <a:stretch>
            <a:fillRect/>
          </a:stretch>
        </p:blipFill>
        <p:spPr>
          <a:xfrm>
            <a:off x="4428703" y="2582506"/>
            <a:ext cx="939800" cy="1403350"/>
          </a:xfrm>
          <a:prstGeom prst="rect">
            <a:avLst/>
          </a:prstGeom>
        </p:spPr>
      </p:pic>
      <p:pic>
        <p:nvPicPr>
          <p:cNvPr id="8" name="Image 7" descr="Bluetooth Terminal Screenshot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214541"/>
            <a:ext cx="1174848" cy="208823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6203540" y="4437112"/>
            <a:ext cx="13681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b="1" i="1" dirty="0" smtClean="0">
                <a:solidFill>
                  <a:schemeClr val="accent6">
                    <a:lumMod val="75000"/>
                  </a:schemeClr>
                </a:solidFill>
              </a:rPr>
              <a:t>Bluetooth Terminal App on </a:t>
            </a:r>
            <a:r>
              <a:rPr lang="fr-FR" sz="800" b="1" i="1" dirty="0" err="1" smtClean="0">
                <a:solidFill>
                  <a:schemeClr val="accent6">
                    <a:lumMod val="75000"/>
                  </a:schemeClr>
                </a:solidFill>
              </a:rPr>
              <a:t>Androïd</a:t>
            </a:r>
            <a:r>
              <a:rPr lang="fr-FR" sz="800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800" b="1" i="1" dirty="0" err="1" smtClean="0">
                <a:solidFill>
                  <a:schemeClr val="accent6">
                    <a:lumMod val="75000"/>
                  </a:schemeClr>
                </a:solidFill>
              </a:rPr>
              <a:t>Touchpad</a:t>
            </a:r>
            <a:endParaRPr lang="fr-FR" sz="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0" name="Connecteur droit avec flèche 9"/>
          <p:cNvCxnSpPr/>
          <p:nvPr/>
        </p:nvCxnSpPr>
        <p:spPr>
          <a:xfrm>
            <a:off x="3707904" y="3284181"/>
            <a:ext cx="53794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06410"/>
            <a:ext cx="2994756" cy="355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avec flèche 13"/>
          <p:cNvCxnSpPr/>
          <p:nvPr/>
        </p:nvCxnSpPr>
        <p:spPr>
          <a:xfrm>
            <a:off x="5521445" y="3212976"/>
            <a:ext cx="537943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831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2-PREPARE YOUR ANDROID SYSTEM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2.2-Connect ARDUINO TO COMPUTER</a:t>
            </a:r>
          </a:p>
          <a:p>
            <a:endParaRPr lang="fr-FR" dirty="0" smtClean="0"/>
          </a:p>
          <a:p>
            <a:r>
              <a:rPr lang="fr-FR" dirty="0" err="1" smtClean="0"/>
              <a:t>Then</a:t>
            </a:r>
            <a:r>
              <a:rPr lang="fr-FR" dirty="0" smtClean="0"/>
              <a:t>, </a:t>
            </a:r>
            <a:r>
              <a:rPr lang="fr-FR" dirty="0"/>
              <a:t>assemble Bluetooth </a:t>
            </a:r>
            <a:r>
              <a:rPr lang="fr-FR" dirty="0" err="1"/>
              <a:t>Shield</a:t>
            </a:r>
            <a:r>
              <a:rPr lang="fr-FR" dirty="0"/>
              <a:t> V2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 smtClean="0"/>
              <a:t>Arduino</a:t>
            </a:r>
            <a:r>
              <a:rPr lang="fr-FR" dirty="0" smtClean="0"/>
              <a:t> </a:t>
            </a:r>
            <a:r>
              <a:rPr lang="fr-FR" dirty="0" err="1" smtClean="0"/>
              <a:t>board</a:t>
            </a:r>
            <a:r>
              <a:rPr lang="fr-FR" dirty="0" smtClean="0"/>
              <a:t> and </a:t>
            </a:r>
            <a:r>
              <a:rPr lang="fr-FR" dirty="0" err="1" smtClean="0"/>
              <a:t>connect</a:t>
            </a:r>
            <a:r>
              <a:rPr lang="fr-FR" dirty="0" smtClean="0"/>
              <a:t> </a:t>
            </a:r>
            <a:r>
              <a:rPr lang="fr-FR" dirty="0" err="1" smtClean="0"/>
              <a:t>both</a:t>
            </a:r>
            <a:r>
              <a:rPr lang="fr-FR" dirty="0" smtClean="0"/>
              <a:t> to </a:t>
            </a:r>
            <a:r>
              <a:rPr lang="fr-FR" dirty="0"/>
              <a:t>computer </a:t>
            </a:r>
            <a:r>
              <a:rPr lang="fr-FR" dirty="0" err="1"/>
              <a:t>thanks</a:t>
            </a:r>
            <a:r>
              <a:rPr lang="fr-FR" dirty="0"/>
              <a:t> to USB </a:t>
            </a:r>
            <a:r>
              <a:rPr lang="fr-FR" dirty="0" err="1"/>
              <a:t>cable</a:t>
            </a:r>
            <a:endParaRPr lang="fr-FR" dirty="0"/>
          </a:p>
          <a:p>
            <a:endParaRPr lang="en-US" dirty="0" smtClean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6" t="4088" r="12159" b="6059"/>
          <a:stretch/>
        </p:blipFill>
        <p:spPr>
          <a:xfrm>
            <a:off x="2273672" y="2492896"/>
            <a:ext cx="3397870" cy="2883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85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2-PREPARE YOUR ANDROID SYSTEM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2.3-bluetooth</a:t>
            </a:r>
            <a:endParaRPr lang="fr-FR" dirty="0" smtClean="0"/>
          </a:p>
          <a:p>
            <a:endParaRPr lang="fr-FR" b="1" dirty="0" smtClean="0"/>
          </a:p>
          <a:p>
            <a:r>
              <a:rPr lang="fr-FR" b="1" dirty="0" err="1" smtClean="0"/>
              <a:t>From</a:t>
            </a:r>
            <a:r>
              <a:rPr lang="fr-FR" b="1" dirty="0" smtClean="0"/>
              <a:t> </a:t>
            </a:r>
            <a:r>
              <a:rPr lang="fr-FR" b="1" dirty="0" err="1" smtClean="0"/>
              <a:t>androïd</a:t>
            </a:r>
            <a:r>
              <a:rPr lang="fr-FR" b="1" dirty="0" smtClean="0"/>
              <a:t> </a:t>
            </a:r>
            <a:r>
              <a:rPr lang="fr-FR" b="1" dirty="0" err="1" smtClean="0"/>
              <a:t>touchpad</a:t>
            </a:r>
            <a:r>
              <a:rPr lang="fr-FR" b="1" dirty="0" smtClean="0"/>
              <a:t>,</a:t>
            </a:r>
          </a:p>
          <a:p>
            <a:endParaRPr lang="fr-FR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Activate</a:t>
            </a:r>
            <a:r>
              <a:rPr lang="fr-FR" dirty="0" smtClean="0"/>
              <a:t> </a:t>
            </a:r>
            <a:r>
              <a:rPr lang="fr-FR" dirty="0" err="1" smtClean="0"/>
              <a:t>bluetooth</a:t>
            </a: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Search</a:t>
            </a:r>
            <a:r>
              <a:rPr lang="fr-FR" dirty="0" smtClean="0"/>
              <a:t> for </a:t>
            </a:r>
            <a:r>
              <a:rPr lang="fr-FR" dirty="0" err="1" smtClean="0"/>
              <a:t>devices</a:t>
            </a:r>
            <a:r>
              <a:rPr lang="fr-FR" dirty="0" smtClean="0"/>
              <a:t> (</a:t>
            </a:r>
            <a:r>
              <a:rPr lang="fr-FR" dirty="0" err="1" smtClean="0"/>
              <a:t>HMSoft</a:t>
            </a:r>
            <a:r>
              <a:rPr lang="fr-FR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Pair Bluetooth </a:t>
            </a:r>
            <a:r>
              <a:rPr lang="fr-FR" dirty="0" err="1" smtClean="0"/>
              <a:t>shield</a:t>
            </a:r>
            <a:r>
              <a:rPr lang="fr-FR" dirty="0" smtClean="0"/>
              <a:t> in </a:t>
            </a:r>
            <a:r>
              <a:rPr lang="fr-FR" dirty="0" err="1" smtClean="0"/>
              <a:t>androïd</a:t>
            </a:r>
            <a:r>
              <a:rPr lang="fr-FR" dirty="0" smtClean="0"/>
              <a:t> settings :</a:t>
            </a:r>
          </a:p>
          <a:p>
            <a:pPr lvl="1"/>
            <a:r>
              <a:rPr lang="fr-FR" dirty="0" smtClean="0"/>
              <a:t>To pair </a:t>
            </a:r>
            <a:r>
              <a:rPr lang="fr-FR" dirty="0" err="1" smtClean="0"/>
              <a:t>androïd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HMSoft</a:t>
            </a:r>
            <a:r>
              <a:rPr lang="fr-FR" dirty="0" smtClean="0"/>
              <a:t>, type the </a:t>
            </a:r>
            <a:r>
              <a:rPr lang="fr-FR" dirty="0" err="1" smtClean="0"/>
              <a:t>device’s</a:t>
            </a:r>
            <a:r>
              <a:rPr lang="fr-FR" dirty="0" smtClean="0"/>
              <a:t> </a:t>
            </a:r>
            <a:r>
              <a:rPr lang="fr-FR" dirty="0" err="1" smtClean="0"/>
              <a:t>required</a:t>
            </a:r>
            <a:r>
              <a:rPr lang="fr-FR" dirty="0" smtClean="0"/>
              <a:t> PIN : </a:t>
            </a:r>
            <a:r>
              <a:rPr lang="fr-FR" b="1" dirty="0" smtClean="0"/>
              <a:t>1234</a:t>
            </a:r>
          </a:p>
          <a:p>
            <a:endParaRPr lang="fr-FR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Launch</a:t>
            </a:r>
            <a:r>
              <a:rPr lang="fr-FR" dirty="0"/>
              <a:t> BT Simple Terminal.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Select </a:t>
            </a:r>
            <a:r>
              <a:rPr lang="fr-FR" dirty="0" err="1"/>
              <a:t>bluetooth</a:t>
            </a:r>
            <a:r>
              <a:rPr lang="fr-FR" dirty="0"/>
              <a:t> </a:t>
            </a:r>
            <a:r>
              <a:rPr lang="fr-FR" dirty="0" err="1"/>
              <a:t>device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</a:t>
            </a:r>
            <a:r>
              <a:rPr lang="fr-FR" dirty="0" err="1"/>
              <a:t>paired</a:t>
            </a:r>
            <a:r>
              <a:rPr lang="fr-FR" dirty="0"/>
              <a:t> </a:t>
            </a:r>
            <a:r>
              <a:rPr lang="fr-FR" dirty="0" err="1"/>
              <a:t>device</a:t>
            </a:r>
            <a:r>
              <a:rPr lang="fr-FR" dirty="0"/>
              <a:t> </a:t>
            </a:r>
            <a:r>
              <a:rPr lang="fr-FR" dirty="0" smtClean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Check MAC </a:t>
            </a:r>
            <a:r>
              <a:rPr lang="fr-FR" dirty="0" err="1" smtClean="0"/>
              <a:t>Adress</a:t>
            </a:r>
            <a:r>
              <a:rPr lang="fr-FR" dirty="0" smtClean="0"/>
              <a:t> </a:t>
            </a:r>
          </a:p>
          <a:p>
            <a:pPr lvl="1"/>
            <a:r>
              <a:rPr lang="fr-FR" dirty="0"/>
              <a:t>for exemple </a:t>
            </a:r>
            <a:r>
              <a:rPr lang="fr-FR" dirty="0" smtClean="0"/>
              <a:t> </a:t>
            </a:r>
            <a:r>
              <a:rPr lang="fr-FR" dirty="0" err="1" smtClean="0"/>
              <a:t>HMSoft</a:t>
            </a:r>
            <a:r>
              <a:rPr lang="fr-FR" dirty="0" smtClean="0"/>
              <a:t> 00:0E:EA:CF:1A:E8</a:t>
            </a:r>
            <a:endParaRPr lang="fr-FR" b="1" dirty="0" smtClean="0"/>
          </a:p>
          <a:p>
            <a:endParaRPr lang="fr-FR" b="1" dirty="0" smtClean="0"/>
          </a:p>
          <a:p>
            <a:endParaRPr lang="fr-FR" dirty="0"/>
          </a:p>
          <a:p>
            <a:endParaRPr lang="en-US" dirty="0" smtClean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97"/>
          <a:stretch/>
        </p:blipFill>
        <p:spPr>
          <a:xfrm>
            <a:off x="5506146" y="3356124"/>
            <a:ext cx="2160240" cy="850364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6" t="6571" b="11607"/>
          <a:stretch/>
        </p:blipFill>
        <p:spPr>
          <a:xfrm>
            <a:off x="5506146" y="4343400"/>
            <a:ext cx="1713402" cy="126595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443852" y="3717032"/>
            <a:ext cx="918995" cy="2418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5512218" y="4653136"/>
            <a:ext cx="918995" cy="2418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avec flèche 10"/>
          <p:cNvCxnSpPr/>
          <p:nvPr/>
        </p:nvCxnSpPr>
        <p:spPr>
          <a:xfrm>
            <a:off x="5903349" y="3995014"/>
            <a:ext cx="3172" cy="586114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85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3-PREPARE ARDUINO</a:t>
            </a:r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3.1-Upload Program </a:t>
            </a:r>
            <a:endParaRPr lang="fr-FR" dirty="0" smtClean="0"/>
          </a:p>
          <a:p>
            <a:endParaRPr lang="fr-FR" b="1" dirty="0" smtClean="0"/>
          </a:p>
          <a:p>
            <a:r>
              <a:rPr lang="fr-FR" b="1" dirty="0" err="1" smtClean="0"/>
              <a:t>From</a:t>
            </a:r>
            <a:r>
              <a:rPr lang="fr-FR" b="1" dirty="0" smtClean="0"/>
              <a:t> computer,</a:t>
            </a:r>
          </a:p>
          <a:p>
            <a:endParaRPr lang="fr-FR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Launch</a:t>
            </a:r>
            <a:r>
              <a:rPr lang="fr-FR" dirty="0" smtClean="0"/>
              <a:t> </a:t>
            </a:r>
            <a:r>
              <a:rPr lang="fr-FR" dirty="0" err="1" smtClean="0"/>
              <a:t>Arduino</a:t>
            </a:r>
            <a:r>
              <a:rPr lang="fr-FR" dirty="0" smtClean="0"/>
              <a:t> Software,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Launch</a:t>
            </a:r>
            <a:r>
              <a:rPr lang="fr-FR" dirty="0" smtClean="0"/>
              <a:t> </a:t>
            </a:r>
            <a:r>
              <a:rPr lang="fr-FR" dirty="0" err="1" smtClean="0"/>
              <a:t>Ardublock</a:t>
            </a:r>
            <a:r>
              <a:rPr lang="fr-FR" dirty="0" smtClean="0"/>
              <a:t> </a:t>
            </a:r>
            <a:r>
              <a:rPr lang="fr-FR" dirty="0" err="1" smtClean="0"/>
              <a:t>Sofware</a:t>
            </a:r>
            <a:r>
              <a:rPr lang="fr-FR" dirty="0" smtClean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Open </a:t>
            </a:r>
            <a:r>
              <a:rPr lang="fr-FR" b="1" dirty="0" smtClean="0"/>
              <a:t>11-WirelessCommunication.abp</a:t>
            </a:r>
            <a:r>
              <a:rPr lang="fr-FR" dirty="0" smtClean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/>
              <a:t>Upload</a:t>
            </a:r>
            <a:r>
              <a:rPr lang="fr-FR" dirty="0"/>
              <a:t> </a:t>
            </a:r>
            <a:r>
              <a:rPr lang="fr-FR" dirty="0" err="1"/>
              <a:t>it</a:t>
            </a:r>
            <a:r>
              <a:rPr lang="fr-FR" dirty="0"/>
              <a:t> to </a:t>
            </a:r>
            <a:r>
              <a:rPr lang="fr-FR" dirty="0" err="1" smtClean="0"/>
              <a:t>arduino</a:t>
            </a:r>
            <a:r>
              <a:rPr lang="fr-FR" dirty="0" smtClean="0"/>
              <a:t>.</a:t>
            </a:r>
            <a:endParaRPr lang="fr-FR" dirty="0"/>
          </a:p>
          <a:p>
            <a:endParaRPr lang="fr-FR" dirty="0"/>
          </a:p>
          <a:p>
            <a:endParaRPr lang="en-US" dirty="0" smtClean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8" r="21271" b="32644"/>
          <a:stretch/>
        </p:blipFill>
        <p:spPr bwMode="auto">
          <a:xfrm>
            <a:off x="3326500" y="1654023"/>
            <a:ext cx="794659" cy="628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e 4"/>
          <p:cNvGrpSpPr/>
          <p:nvPr/>
        </p:nvGrpSpPr>
        <p:grpSpPr>
          <a:xfrm>
            <a:off x="4392141" y="1329131"/>
            <a:ext cx="1535257" cy="1195996"/>
            <a:chOff x="4827590" y="1246825"/>
            <a:chExt cx="1535257" cy="1195996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187" b="35733"/>
            <a:stretch/>
          </p:blipFill>
          <p:spPr bwMode="auto">
            <a:xfrm>
              <a:off x="4827590" y="1246825"/>
              <a:ext cx="1535257" cy="1195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5552965" y="2128452"/>
              <a:ext cx="578544" cy="144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462707" y="1420039"/>
              <a:ext cx="289272" cy="144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17" name="Connecteur droit avec flèche 16"/>
            <p:cNvCxnSpPr/>
            <p:nvPr/>
          </p:nvCxnSpPr>
          <p:spPr>
            <a:xfrm>
              <a:off x="5607343" y="1564055"/>
              <a:ext cx="92118" cy="56439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439" y="1021470"/>
            <a:ext cx="2488009" cy="163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e 5"/>
          <p:cNvGrpSpPr/>
          <p:nvPr/>
        </p:nvGrpSpPr>
        <p:grpSpPr>
          <a:xfrm>
            <a:off x="611560" y="3427750"/>
            <a:ext cx="3780581" cy="2593538"/>
            <a:chOff x="4392141" y="2656539"/>
            <a:chExt cx="2779111" cy="1947194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141" y="2656539"/>
              <a:ext cx="2779111" cy="1947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/>
            <p:nvPr/>
          </p:nvSpPr>
          <p:spPr>
            <a:xfrm>
              <a:off x="5656941" y="2780928"/>
              <a:ext cx="571243" cy="12092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515" y="2852936"/>
            <a:ext cx="2275035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Connecteur droit avec flèche 23"/>
          <p:cNvCxnSpPr/>
          <p:nvPr/>
        </p:nvCxnSpPr>
        <p:spPr>
          <a:xfrm>
            <a:off x="3109233" y="3673963"/>
            <a:ext cx="1822807" cy="38157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845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4-TEST IT !</a:t>
            </a:r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4.1-From the TOUCHPAD TO COMPUTER</a:t>
            </a:r>
            <a:endParaRPr lang="fr-FR" dirty="0" smtClean="0"/>
          </a:p>
          <a:p>
            <a:endParaRPr lang="fr-FR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Open Serial monitor </a:t>
            </a:r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dirty="0" err="1" smtClean="0"/>
              <a:t>arduino</a:t>
            </a:r>
            <a:r>
              <a:rPr lang="fr-FR" dirty="0" smtClean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Launch</a:t>
            </a:r>
            <a:r>
              <a:rPr lang="fr-FR" dirty="0" smtClean="0"/>
              <a:t> BT Simple Terminal,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Write a </a:t>
            </a:r>
            <a:r>
              <a:rPr lang="fr-FR" dirty="0" err="1" smtClean="0"/>
              <a:t>text</a:t>
            </a:r>
            <a:r>
              <a:rPr lang="fr-FR" dirty="0" smtClean="0"/>
              <a:t>, "</a:t>
            </a:r>
            <a:r>
              <a:rPr lang="fr-FR" b="1" dirty="0" smtClean="0"/>
              <a:t>Hello</a:t>
            </a:r>
            <a:r>
              <a:rPr lang="fr-FR" dirty="0" smtClean="0"/>
              <a:t>" for </a:t>
            </a:r>
            <a:r>
              <a:rPr lang="fr-FR" dirty="0" err="1" smtClean="0"/>
              <a:t>example</a:t>
            </a:r>
            <a:r>
              <a:rPr lang="fr-FR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Select </a:t>
            </a:r>
            <a:r>
              <a:rPr lang="fr-FR" dirty="0" err="1" smtClean="0"/>
              <a:t>Send</a:t>
            </a:r>
            <a:r>
              <a:rPr lang="fr-FR" dirty="0" smtClean="0"/>
              <a:t> </a:t>
            </a:r>
            <a:r>
              <a:rPr lang="fr-FR" dirty="0" err="1" smtClean="0"/>
              <a:t>button</a:t>
            </a: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Look at the </a:t>
            </a:r>
            <a:r>
              <a:rPr lang="fr-FR" dirty="0" err="1" smtClean="0"/>
              <a:t>result</a:t>
            </a:r>
            <a:r>
              <a:rPr lang="fr-FR" dirty="0" smtClean="0"/>
              <a:t> </a:t>
            </a:r>
            <a:r>
              <a:rPr lang="fr-FR" dirty="0" err="1" smtClean="0"/>
              <a:t>inside</a:t>
            </a:r>
            <a:r>
              <a:rPr lang="fr-FR" dirty="0" smtClean="0"/>
              <a:t> serial monitor</a:t>
            </a:r>
          </a:p>
          <a:p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9" y="4365104"/>
            <a:ext cx="2367955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355" y="1484784"/>
            <a:ext cx="3107853" cy="730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450"/>
          <a:stretch/>
        </p:blipFill>
        <p:spPr>
          <a:xfrm>
            <a:off x="5359670" y="2386399"/>
            <a:ext cx="2952854" cy="1915818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8026766" y="1850244"/>
            <a:ext cx="289272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5362847" y="2924944"/>
            <a:ext cx="361281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5578699" y="4653136"/>
            <a:ext cx="433461" cy="2520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7" name="Connecteur droit avec flèche 26"/>
          <p:cNvCxnSpPr/>
          <p:nvPr/>
        </p:nvCxnSpPr>
        <p:spPr>
          <a:xfrm flipV="1">
            <a:off x="4142863" y="1994244"/>
            <a:ext cx="3537647" cy="6390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8" name="Connecteur droit avec flèche 27"/>
          <p:cNvCxnSpPr/>
          <p:nvPr/>
        </p:nvCxnSpPr>
        <p:spPr>
          <a:xfrm flipV="1">
            <a:off x="3955304" y="3068944"/>
            <a:ext cx="1305051" cy="6390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/>
          <p:nvPr/>
        </p:nvCxnSpPr>
        <p:spPr>
          <a:xfrm>
            <a:off x="4480147" y="4302217"/>
            <a:ext cx="1063340" cy="4542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Connecteur droit avec flèche 29"/>
          <p:cNvCxnSpPr/>
          <p:nvPr/>
        </p:nvCxnSpPr>
        <p:spPr>
          <a:xfrm flipV="1">
            <a:off x="2555776" y="3068944"/>
            <a:ext cx="4608512" cy="12647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7553072" y="2852944"/>
            <a:ext cx="467002" cy="288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97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4-TEST IT !</a:t>
            </a:r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4.2-From the computer to the touchpad</a:t>
            </a:r>
          </a:p>
          <a:p>
            <a:endParaRPr lang="fr-FR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Open Serial monitor </a:t>
            </a:r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dirty="0" err="1" smtClean="0"/>
              <a:t>arduino</a:t>
            </a:r>
            <a:r>
              <a:rPr lang="fr-FR" dirty="0" smtClean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Launch</a:t>
            </a:r>
            <a:r>
              <a:rPr lang="fr-FR" dirty="0" smtClean="0"/>
              <a:t> BT Simple Terminal,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Write a </a:t>
            </a:r>
            <a:r>
              <a:rPr lang="fr-FR" dirty="0" err="1" smtClean="0"/>
              <a:t>text</a:t>
            </a:r>
            <a:r>
              <a:rPr lang="fr-FR" dirty="0" smtClean="0"/>
              <a:t>, "</a:t>
            </a:r>
            <a:r>
              <a:rPr lang="fr-FR" b="1" dirty="0" smtClean="0"/>
              <a:t>Goodbye</a:t>
            </a:r>
            <a:r>
              <a:rPr lang="fr-FR" dirty="0" smtClean="0"/>
              <a:t>" for </a:t>
            </a:r>
            <a:r>
              <a:rPr lang="fr-FR" dirty="0" err="1" smtClean="0"/>
              <a:t>example</a:t>
            </a:r>
            <a:r>
              <a:rPr lang="fr-FR" dirty="0" smtClean="0"/>
              <a:t> in </a:t>
            </a:r>
            <a:r>
              <a:rPr lang="fr-FR" dirty="0" err="1" smtClean="0"/>
              <a:t>Arduino</a:t>
            </a:r>
            <a:r>
              <a:rPr lang="fr-FR" dirty="0" smtClean="0"/>
              <a:t> serial monitor.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Select </a:t>
            </a:r>
            <a:r>
              <a:rPr lang="fr-FR" dirty="0" err="1" smtClean="0"/>
              <a:t>Send</a:t>
            </a:r>
            <a:r>
              <a:rPr lang="fr-FR" dirty="0" smtClean="0"/>
              <a:t> </a:t>
            </a:r>
            <a:r>
              <a:rPr lang="fr-FR" dirty="0" err="1" smtClean="0"/>
              <a:t>button</a:t>
            </a: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Look at the </a:t>
            </a:r>
            <a:r>
              <a:rPr lang="fr-FR" dirty="0" err="1" smtClean="0"/>
              <a:t>result</a:t>
            </a:r>
            <a:r>
              <a:rPr lang="fr-FR" dirty="0" smtClean="0"/>
              <a:t> </a:t>
            </a:r>
            <a:r>
              <a:rPr lang="fr-FR" dirty="0" err="1" smtClean="0"/>
              <a:t>inside</a:t>
            </a:r>
            <a:r>
              <a:rPr lang="fr-FR" dirty="0" smtClean="0"/>
              <a:t> BT Simple Terminal</a:t>
            </a:r>
          </a:p>
          <a:p>
            <a:endParaRPr lang="en-US" dirty="0" smtClean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705" y="1484784"/>
            <a:ext cx="3107853" cy="730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420888"/>
            <a:ext cx="2011176" cy="934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71"/>
          <a:stretch/>
        </p:blipFill>
        <p:spPr>
          <a:xfrm>
            <a:off x="5671471" y="3521274"/>
            <a:ext cx="2932977" cy="195825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791201" y="1850244"/>
            <a:ext cx="289272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avec flèche 11"/>
          <p:cNvCxnSpPr/>
          <p:nvPr/>
        </p:nvCxnSpPr>
        <p:spPr>
          <a:xfrm>
            <a:off x="4067944" y="1850244"/>
            <a:ext cx="3612566" cy="1440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7029001" y="2564904"/>
            <a:ext cx="494644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avec flèche 14"/>
          <p:cNvCxnSpPr/>
          <p:nvPr/>
        </p:nvCxnSpPr>
        <p:spPr>
          <a:xfrm flipV="1">
            <a:off x="6669644" y="2708904"/>
            <a:ext cx="350628" cy="18149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626904" y="5157192"/>
            <a:ext cx="673287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avec flèche 17"/>
          <p:cNvCxnSpPr/>
          <p:nvPr/>
        </p:nvCxnSpPr>
        <p:spPr>
          <a:xfrm>
            <a:off x="4829391" y="4042546"/>
            <a:ext cx="678713" cy="10426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8536804" y="2581408"/>
            <a:ext cx="494644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9" name="Connecteur droit avec flèche 18"/>
          <p:cNvCxnSpPr/>
          <p:nvPr/>
        </p:nvCxnSpPr>
        <p:spPr>
          <a:xfrm>
            <a:off x="7585209" y="2653408"/>
            <a:ext cx="80321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180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6022</TotalTime>
  <Words>300</Words>
  <Application>Microsoft Office PowerPoint</Application>
  <PresentationFormat>Affichage à l'écran (4:3)</PresentationFormat>
  <Paragraphs>86</Paragraphs>
  <Slides>8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Terminator Real NFI</vt:lpstr>
      <vt:lpstr>Thème Office</vt:lpstr>
      <vt:lpstr>Conception personnalisée</vt:lpstr>
      <vt:lpstr>EURLAB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FSPALONY</dc:creator>
  <cp:lastModifiedBy>FSPALONY</cp:lastModifiedBy>
  <cp:revision>210</cp:revision>
  <dcterms:created xsi:type="dcterms:W3CDTF">2014-11-19T20:35:05Z</dcterms:created>
  <dcterms:modified xsi:type="dcterms:W3CDTF">2016-03-02T06:52:02Z</dcterms:modified>
</cp:coreProperties>
</file>