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76" r:id="rId4"/>
    <p:sldId id="277" r:id="rId5"/>
    <p:sldId id="278" r:id="rId6"/>
    <p:sldId id="279" r:id="rId7"/>
    <p:sldId id="280" r:id="rId8"/>
    <p:sldId id="281" r:id="rId9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Terminator Real NFI" pitchFamily="2" charset="2"/>
      <p:regular r:id="rId15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46C0A"/>
    <a:srgbClr val="6594B2"/>
    <a:srgbClr val="E5E7E9"/>
    <a:srgbClr val="00207D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05" autoAdjust="0"/>
  </p:normalViewPr>
  <p:slideViewPr>
    <p:cSldViewPr>
      <p:cViewPr>
        <p:scale>
          <a:sx n="70" d="100"/>
          <a:sy n="70" d="100"/>
        </p:scale>
        <p:origin x="-1733" y="-2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5" Type="http://schemas.openxmlformats.org/officeDocument/2006/relationships/slide" Target="slides/slide3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429360-0E35-4BE0-B6F1-D9F3F6C8BA0F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E9D200-673D-43F7-945F-B55C09A503A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9211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9D200-673D-43F7-945F-B55C09A503A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165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  <p:grpSp>
        <p:nvGrpSpPr>
          <p:cNvPr id="7" name="Groupe 6"/>
          <p:cNvGrpSpPr/>
          <p:nvPr userDrawn="1"/>
        </p:nvGrpSpPr>
        <p:grpSpPr>
          <a:xfrm>
            <a:off x="3035867" y="6237312"/>
            <a:ext cx="2629570" cy="501650"/>
            <a:chOff x="2806526" y="6093296"/>
            <a:chExt cx="2629570" cy="501650"/>
          </a:xfrm>
        </p:grpSpPr>
        <p:pic>
          <p:nvPicPr>
            <p:cNvPr id="8" name="Picture 3" descr="logo_HNBK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06526" y="6093296"/>
              <a:ext cx="541338" cy="501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4" descr="logo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46958" y="6165304"/>
              <a:ext cx="1989138" cy="328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" name="Groupe 9"/>
          <p:cNvGrpSpPr/>
          <p:nvPr userDrawn="1"/>
        </p:nvGrpSpPr>
        <p:grpSpPr>
          <a:xfrm>
            <a:off x="6254048" y="6097413"/>
            <a:ext cx="2854456" cy="715963"/>
            <a:chOff x="6254048" y="6011242"/>
            <a:chExt cx="2854456" cy="715963"/>
          </a:xfrm>
        </p:grpSpPr>
        <p:pic>
          <p:nvPicPr>
            <p:cNvPr id="11" name="Picture 5" descr="iti-monaco2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54048" y="6011242"/>
              <a:ext cx="1020763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11"/>
            <p:cNvSpPr/>
            <p:nvPr userDrawn="1"/>
          </p:nvSpPr>
          <p:spPr>
            <a:xfrm>
              <a:off x="7229207" y="6083250"/>
              <a:ext cx="18792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Istituto Tecnico Industriale</a:t>
              </a:r>
            </a:p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 A.Monaco</a:t>
              </a:r>
              <a:endParaRPr lang="fr-FR" sz="1200" dirty="0">
                <a:solidFill>
                  <a:srgbClr val="0000FF"/>
                </a:solidFill>
              </a:endParaRPr>
            </a:p>
          </p:txBody>
        </p:sp>
      </p:grpSp>
      <p:pic>
        <p:nvPicPr>
          <p:cNvPr id="13" name="Image 12" descr="logo-lycée-LLA-nogent-bd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07504" y="6165304"/>
            <a:ext cx="2339752" cy="67633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1D8E5-5410-4B19-A197-F774945E0CA2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/>
          <p:cNvGrpSpPr/>
          <p:nvPr userDrawn="1"/>
        </p:nvGrpSpPr>
        <p:grpSpPr>
          <a:xfrm>
            <a:off x="3035867" y="6237312"/>
            <a:ext cx="2629570" cy="501650"/>
            <a:chOff x="2806526" y="6093296"/>
            <a:chExt cx="2629570" cy="501650"/>
          </a:xfrm>
        </p:grpSpPr>
        <p:pic>
          <p:nvPicPr>
            <p:cNvPr id="1027" name="Picture 3" descr="logo_HNBK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06526" y="6093296"/>
              <a:ext cx="541338" cy="501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" name="Picture 4" descr="logo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46958" y="6165304"/>
              <a:ext cx="1989138" cy="328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Groupe 10"/>
          <p:cNvGrpSpPr/>
          <p:nvPr userDrawn="1"/>
        </p:nvGrpSpPr>
        <p:grpSpPr>
          <a:xfrm>
            <a:off x="6254048" y="6097413"/>
            <a:ext cx="2854456" cy="715963"/>
            <a:chOff x="6254048" y="6011242"/>
            <a:chExt cx="2854456" cy="715963"/>
          </a:xfrm>
        </p:grpSpPr>
        <p:pic>
          <p:nvPicPr>
            <p:cNvPr id="1029" name="Picture 5" descr="iti-monaco2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54048" y="6011242"/>
              <a:ext cx="1020763" cy="715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/>
            <p:nvPr userDrawn="1"/>
          </p:nvSpPr>
          <p:spPr>
            <a:xfrm>
              <a:off x="7229207" y="6083250"/>
              <a:ext cx="187929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Istituto Tecnico Industriale</a:t>
              </a:r>
            </a:p>
            <a:p>
              <a:r>
                <a:rPr lang="fr-FR" sz="1200" b="1" kern="1200" dirty="0" smtClean="0">
                  <a:solidFill>
                    <a:srgbClr val="0000FF"/>
                  </a:solidFill>
                  <a:latin typeface="+mn-lt"/>
                  <a:ea typeface="+mn-ea"/>
                  <a:cs typeface="+mn-cs"/>
                </a:rPr>
                <a:t> A.Monaco</a:t>
              </a:r>
              <a:endParaRPr lang="fr-FR" sz="1200" dirty="0">
                <a:solidFill>
                  <a:srgbClr val="0000FF"/>
                </a:solidFill>
              </a:endParaRPr>
            </a:p>
          </p:txBody>
        </p:sp>
      </p:grpSp>
      <p:pic>
        <p:nvPicPr>
          <p:cNvPr id="12" name="Image 11" descr="logo-lycée-LLA-nogent-bd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07504" y="6165304"/>
            <a:ext cx="2339752" cy="676334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>
            <a:off x="0" y="44624"/>
            <a:ext cx="2198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  <a:latin typeface="Terminator Real NFI" pitchFamily="50" charset="0"/>
              </a:rPr>
              <a:t>EU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Terminator Real NFI" pitchFamily="50" charset="0"/>
              </a:rPr>
              <a:t>R</a:t>
            </a:r>
            <a:r>
              <a:rPr lang="en-US" sz="2400" dirty="0" smtClean="0">
                <a:solidFill>
                  <a:srgbClr val="00B050"/>
                </a:solidFill>
                <a:latin typeface="Terminator Real NFI" pitchFamily="50" charset="0"/>
              </a:rPr>
              <a:t>LAB</a:t>
            </a:r>
            <a:endParaRPr lang="fr-FR" sz="2400" dirty="0"/>
          </a:p>
        </p:txBody>
      </p:sp>
      <p:pic>
        <p:nvPicPr>
          <p:cNvPr id="1031" name="Picture 7" descr="Agence Erasmus+ Jeunesse et Sport"/>
          <p:cNvPicPr>
            <a:picLocks noChangeAspect="1" noChangeArrowheads="1"/>
          </p:cNvPicPr>
          <p:nvPr userDrawn="1"/>
        </p:nvPicPr>
        <p:blipFill>
          <a:blip r:embed="rId6" cstate="print"/>
          <a:srcRect b="31274"/>
          <a:stretch>
            <a:fillRect/>
          </a:stretch>
        </p:blipFill>
        <p:spPr bwMode="auto">
          <a:xfrm>
            <a:off x="7259116" y="44624"/>
            <a:ext cx="1849388" cy="41943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B0A8F-E881-4E4D-9BA4-DF25FE8BE0B3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B0A8F-E881-4E4D-9BA4-DF25FE8BE0B3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9BF67A-5BE1-4A4F-85D8-1AD273DCEC40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1D8E5-5410-4B19-A197-F774945E0CA2}" type="datetimeFigureOut">
              <a:rPr lang="fr-FR" smtClean="0"/>
              <a:t>01/03/2016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787D0-66F5-4688-A18D-B7E02B85B9C7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>
            <a:normAutofit/>
          </a:bodyPr>
          <a:lstStyle/>
          <a:p>
            <a:r>
              <a:rPr lang="en-US" sz="8000" dirty="0">
                <a:solidFill>
                  <a:srgbClr val="002060"/>
                </a:solidFill>
                <a:latin typeface="Terminator Real NFI" pitchFamily="50" charset="0"/>
              </a:rPr>
              <a:t>EU</a:t>
            </a:r>
            <a:r>
              <a:rPr lang="en-US" sz="8000" dirty="0">
                <a:solidFill>
                  <a:schemeClr val="accent6">
                    <a:lumMod val="75000"/>
                  </a:schemeClr>
                </a:solidFill>
                <a:latin typeface="Terminator Real NFI" pitchFamily="50" charset="0"/>
              </a:rPr>
              <a:t>R</a:t>
            </a:r>
            <a:r>
              <a:rPr lang="en-US" sz="8000" dirty="0">
                <a:solidFill>
                  <a:srgbClr val="00B050"/>
                </a:solidFill>
                <a:latin typeface="Terminator Real NFI" pitchFamily="50" charset="0"/>
              </a:rPr>
              <a:t>LAB</a:t>
            </a:r>
            <a:endParaRPr lang="fr-FR" sz="8000" dirty="0">
              <a:solidFill>
                <a:srgbClr val="00B050"/>
              </a:solidFill>
              <a:latin typeface="Terminator Real NFI" pitchFamily="50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132856"/>
            <a:ext cx="6512768" cy="175260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Terminator Real NFI" pitchFamily="50" charset="0"/>
              </a:rPr>
              <a:t>European 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Terminator Real NFI" pitchFamily="50" charset="0"/>
              </a:rPr>
              <a:t>		   Robotic </a:t>
            </a:r>
          </a:p>
          <a:p>
            <a:pPr algn="l">
              <a:lnSpc>
                <a:spcPct val="150000"/>
              </a:lnSpc>
            </a:pPr>
            <a:r>
              <a:rPr lang="en-US" sz="2000" dirty="0" smtClean="0">
                <a:solidFill>
                  <a:srgbClr val="00B050"/>
                </a:solidFill>
                <a:latin typeface="Terminator Real NFI" pitchFamily="50" charset="0"/>
              </a:rPr>
              <a:t>			     LABoratory</a:t>
            </a:r>
            <a:endParaRPr lang="fr-FR" sz="2000" dirty="0"/>
          </a:p>
        </p:txBody>
      </p:sp>
      <p:pic>
        <p:nvPicPr>
          <p:cNvPr id="6" name="Image 5" descr="Erasmus-Pl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55876" y="0"/>
            <a:ext cx="2232248" cy="637623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673015" y="4005064"/>
            <a:ext cx="7704856" cy="1077218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HOW TO Transmit and RECEIVE Datas </a:t>
            </a:r>
          </a:p>
        </p:txBody>
      </p:sp>
      <p:sp>
        <p:nvSpPr>
          <p:cNvPr id="4" name="Bouton d’action : Suivant 3">
            <a:hlinkClick r:id="" action="ppaction://hlinkshowjump?jump=nextslide" highlightClick="1"/>
          </p:cNvPr>
          <p:cNvSpPr/>
          <p:nvPr/>
        </p:nvSpPr>
        <p:spPr>
          <a:xfrm>
            <a:off x="8172400" y="5734146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4" t="6988" r="13475" b="19448"/>
          <a:stretch/>
        </p:blipFill>
        <p:spPr>
          <a:xfrm>
            <a:off x="7812360" y="3717032"/>
            <a:ext cx="1039043" cy="739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86488" y="590706"/>
            <a:ext cx="7512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1-How TO </a:t>
            </a:r>
            <a:r>
              <a:rPr lang="fr-FR" dirty="0" err="1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SeND</a:t>
            </a:r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 TEXT TO ARDUINO</a:t>
            </a:r>
            <a:endParaRPr lang="fr-FR" dirty="0"/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6488" y="1124744"/>
            <a:ext cx="8136904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1.1-PRESENTATION</a:t>
            </a:r>
            <a:endParaRPr lang="en-US" sz="1400" dirty="0" smtClean="0">
              <a:latin typeface="Terminator Real NFI" pitchFamily="2" charset="2"/>
            </a:endParaRPr>
          </a:p>
          <a:p>
            <a:endParaRPr lang="en-US" dirty="0" smtClean="0"/>
          </a:p>
          <a:p>
            <a:r>
              <a:rPr lang="en-US" dirty="0" smtClean="0"/>
              <a:t>This activity involves sending </a:t>
            </a:r>
            <a:r>
              <a:rPr lang="en-US" dirty="0" err="1" smtClean="0"/>
              <a:t>datas</a:t>
            </a:r>
            <a:r>
              <a:rPr lang="en-US" dirty="0" smtClean="0"/>
              <a:t> (text) from computer to </a:t>
            </a:r>
            <a:r>
              <a:rPr lang="en-US" dirty="0" err="1" smtClean="0"/>
              <a:t>arduino</a:t>
            </a:r>
            <a:r>
              <a:rPr lang="en-US" dirty="0" smtClean="0"/>
              <a:t> Uno Board, then Arduino board sends received </a:t>
            </a:r>
            <a:r>
              <a:rPr lang="en-US" dirty="0" err="1" smtClean="0"/>
              <a:t>datas</a:t>
            </a:r>
            <a:r>
              <a:rPr lang="en-US" dirty="0" smtClean="0"/>
              <a:t> to computer</a:t>
            </a:r>
          </a:p>
          <a:p>
            <a:endParaRPr lang="en-US" dirty="0" smtClean="0"/>
          </a:p>
          <a:p>
            <a:r>
              <a:rPr lang="en-US" dirty="0" smtClean="0"/>
              <a:t>To do this, you need :</a:t>
            </a:r>
          </a:p>
          <a:p>
            <a:endParaRPr lang="en-US" dirty="0" smtClean="0"/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en-US" dirty="0" smtClean="0"/>
              <a:t>Computer, 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en-US" dirty="0" smtClean="0"/>
              <a:t>Arduino Uno Board,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180000" indent="-284400">
              <a:buFont typeface="Arial" panose="020B0604020202020204" pitchFamily="34" charset="0"/>
              <a:buChar char="•"/>
            </a:pPr>
            <a:endParaRPr lang="en-US" dirty="0"/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en-US" dirty="0" smtClean="0"/>
              <a:t>USB cable</a:t>
            </a:r>
            <a:r>
              <a:rPr lang="fr-FR" dirty="0" smtClean="0"/>
              <a:t>,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fr-FR" dirty="0" err="1" smtClean="0"/>
              <a:t>Arduino</a:t>
            </a:r>
            <a:r>
              <a:rPr lang="fr-FR" dirty="0" smtClean="0"/>
              <a:t> software</a:t>
            </a:r>
          </a:p>
          <a:p>
            <a:pPr marL="180000" indent="-284400">
              <a:buFont typeface="Arial" panose="020B0604020202020204" pitchFamily="34" charset="0"/>
              <a:buChar char="•"/>
            </a:pPr>
            <a:r>
              <a:rPr lang="fr-FR" dirty="0" err="1" smtClean="0"/>
              <a:t>Ardublock</a:t>
            </a:r>
            <a:r>
              <a:rPr lang="fr-FR" dirty="0" smtClean="0"/>
              <a:t> </a:t>
            </a:r>
            <a:r>
              <a:rPr lang="fr-FR" dirty="0"/>
              <a:t>program </a:t>
            </a:r>
            <a:r>
              <a:rPr lang="fr-FR" dirty="0" smtClean="0"/>
              <a:t>(</a:t>
            </a:r>
            <a:r>
              <a:rPr lang="fr-FR" b="1" dirty="0"/>
              <a:t>10-SerialPortArduino.abp</a:t>
            </a:r>
            <a:r>
              <a:rPr lang="fr-FR" dirty="0" smtClean="0"/>
              <a:t>)</a:t>
            </a:r>
            <a:endParaRPr lang="fr-FR" dirty="0" smtClean="0"/>
          </a:p>
          <a:p>
            <a:endParaRPr lang="en-US" dirty="0" smtClean="0"/>
          </a:p>
        </p:txBody>
      </p:sp>
      <p:pic>
        <p:nvPicPr>
          <p:cNvPr id="7170" name="Picture 2" descr="Afficher l'image d'origin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88" y="2370125"/>
            <a:ext cx="1058189" cy="71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Afficher l'image d'origin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165" y="3140968"/>
            <a:ext cx="1069452" cy="106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9198" y="4215356"/>
            <a:ext cx="1697900" cy="111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903" y="3356992"/>
            <a:ext cx="1730586" cy="1157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Afficher l'image d'origin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295639"/>
            <a:ext cx="1198984" cy="119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25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86488" y="590706"/>
            <a:ext cx="7512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1-How </a:t>
            </a:r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TO </a:t>
            </a:r>
            <a:r>
              <a:rPr lang="fr-FR" dirty="0" err="1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SeND</a:t>
            </a:r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 TEXT TO ARDUINO</a:t>
            </a:r>
            <a:endParaRPr lang="fr-FR" dirty="0"/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9112" y="1124744"/>
            <a:ext cx="813690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1.2-Connect ARDUINO TO COMPUTER</a:t>
            </a:r>
          </a:p>
          <a:p>
            <a:endParaRPr lang="fr-FR" dirty="0" smtClean="0"/>
          </a:p>
          <a:p>
            <a:r>
              <a:rPr lang="fr-FR" dirty="0" smtClean="0"/>
              <a:t>At first </a:t>
            </a:r>
            <a:r>
              <a:rPr lang="fr-FR" dirty="0" err="1" smtClean="0"/>
              <a:t>you</a:t>
            </a:r>
            <a:r>
              <a:rPr lang="fr-FR" dirty="0" smtClean="0"/>
              <a:t> have </a:t>
            </a:r>
            <a:r>
              <a:rPr lang="fr-FR" dirty="0" smtClean="0"/>
              <a:t>to </a:t>
            </a:r>
            <a:r>
              <a:rPr lang="fr-FR" dirty="0" err="1" smtClean="0"/>
              <a:t>connect</a:t>
            </a:r>
            <a:r>
              <a:rPr lang="fr-FR" dirty="0" smtClean="0"/>
              <a:t> </a:t>
            </a:r>
            <a:r>
              <a:rPr lang="fr-FR" dirty="0" err="1" smtClean="0"/>
              <a:t>Arduino</a:t>
            </a:r>
            <a:r>
              <a:rPr lang="fr-FR" dirty="0" smtClean="0"/>
              <a:t> </a:t>
            </a:r>
            <a:r>
              <a:rPr lang="fr-FR" dirty="0" err="1" smtClean="0"/>
              <a:t>Uno</a:t>
            </a:r>
            <a:r>
              <a:rPr lang="fr-FR" dirty="0" smtClean="0"/>
              <a:t> to computer </a:t>
            </a:r>
            <a:r>
              <a:rPr lang="fr-FR" dirty="0" err="1"/>
              <a:t>thanks</a:t>
            </a:r>
            <a:r>
              <a:rPr lang="fr-FR" dirty="0"/>
              <a:t> to USB </a:t>
            </a:r>
            <a:r>
              <a:rPr lang="fr-FR" dirty="0" err="1" smtClean="0"/>
              <a:t>cable</a:t>
            </a:r>
            <a:r>
              <a:rPr lang="fr-FR" dirty="0"/>
              <a:t>.</a:t>
            </a:r>
            <a:endParaRPr lang="fr-FR" dirty="0"/>
          </a:p>
          <a:p>
            <a:endParaRPr lang="en-US" dirty="0" smtClean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2" r="9582" b="13650"/>
          <a:stretch/>
        </p:blipFill>
        <p:spPr>
          <a:xfrm>
            <a:off x="2645229" y="2636913"/>
            <a:ext cx="2884714" cy="2326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85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86488" y="590706"/>
            <a:ext cx="7512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1-How </a:t>
            </a:r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TO </a:t>
            </a:r>
            <a:r>
              <a:rPr lang="fr-FR" dirty="0" err="1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SeND</a:t>
            </a:r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 TEXT TO ARDUINO</a:t>
            </a:r>
            <a:endParaRPr lang="fr-FR" dirty="0"/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9112" y="1124744"/>
            <a:ext cx="813690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1.3-OPEN </a:t>
            </a:r>
            <a:r>
              <a:rPr lang="en-US" sz="1400" dirty="0" smtClean="0">
                <a:latin typeface="Terminator Real NFI" pitchFamily="2" charset="2"/>
              </a:rPr>
              <a:t>ARDUINO SOFTWARE and CHECK CONNEXION WITH ARDUINO UNO</a:t>
            </a:r>
          </a:p>
          <a:p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6" r="16989" b="31547"/>
          <a:stretch/>
        </p:blipFill>
        <p:spPr bwMode="auto">
          <a:xfrm>
            <a:off x="3892551" y="1988840"/>
            <a:ext cx="914400" cy="63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849" y="3111769"/>
            <a:ext cx="2963014" cy="1860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657" y="3111769"/>
            <a:ext cx="2223005" cy="2678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814966" y="4653168"/>
            <a:ext cx="578544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3347864" y="4661568"/>
            <a:ext cx="648072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1814966" y="3284984"/>
            <a:ext cx="289272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5434856" y="3285000"/>
            <a:ext cx="289272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5508104" y="4581168"/>
            <a:ext cx="648072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6732240" y="4518244"/>
            <a:ext cx="391422" cy="2069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7308304" y="4143152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Com 7</a:t>
            </a:r>
            <a:r>
              <a:rPr lang="fr-FR" sz="1400" dirty="0" smtClean="0"/>
              <a:t> or an </a:t>
            </a:r>
            <a:r>
              <a:rPr lang="fr-FR" sz="1400" dirty="0" err="1" smtClean="0"/>
              <a:t>other</a:t>
            </a:r>
            <a:endParaRPr lang="fr-FR" sz="1400" dirty="0"/>
          </a:p>
        </p:txBody>
      </p:sp>
      <p:cxnSp>
        <p:nvCxnSpPr>
          <p:cNvPr id="5" name="Connecteur droit avec flèche 4"/>
          <p:cNvCxnSpPr/>
          <p:nvPr/>
        </p:nvCxnSpPr>
        <p:spPr>
          <a:xfrm flipH="1">
            <a:off x="7164288" y="4450929"/>
            <a:ext cx="516222" cy="1302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 flipH="1">
            <a:off x="2915816" y="2455565"/>
            <a:ext cx="660238" cy="6133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>
            <a:off x="5103030" y="2391925"/>
            <a:ext cx="729110" cy="6770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6" name="ZoneTexte 25"/>
          <p:cNvSpPr txBox="1"/>
          <p:nvPr/>
        </p:nvSpPr>
        <p:spPr>
          <a:xfrm>
            <a:off x="3059832" y="2414430"/>
            <a:ext cx="612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1</a:t>
            </a:r>
            <a:endParaRPr lang="fr-FR" sz="1400" dirty="0"/>
          </a:p>
        </p:txBody>
      </p:sp>
      <p:sp>
        <p:nvSpPr>
          <p:cNvPr id="27" name="ZoneTexte 26"/>
          <p:cNvSpPr txBox="1"/>
          <p:nvPr/>
        </p:nvSpPr>
        <p:spPr>
          <a:xfrm>
            <a:off x="5448770" y="2473928"/>
            <a:ext cx="612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2</a:t>
            </a:r>
            <a:endParaRPr lang="fr-FR" sz="1400" dirty="0"/>
          </a:p>
        </p:txBody>
      </p:sp>
      <p:cxnSp>
        <p:nvCxnSpPr>
          <p:cNvPr id="28" name="Connecteur droit avec flèche 27"/>
          <p:cNvCxnSpPr/>
          <p:nvPr/>
        </p:nvCxnSpPr>
        <p:spPr>
          <a:xfrm>
            <a:off x="1959602" y="3429000"/>
            <a:ext cx="92118" cy="119270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0" name="Connecteur droit avec flèche 29"/>
          <p:cNvCxnSpPr/>
          <p:nvPr/>
        </p:nvCxnSpPr>
        <p:spPr>
          <a:xfrm>
            <a:off x="2483768" y="4725167"/>
            <a:ext cx="762167" cy="840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3" name="Connecteur droit avec flèche 32"/>
          <p:cNvCxnSpPr/>
          <p:nvPr/>
        </p:nvCxnSpPr>
        <p:spPr>
          <a:xfrm>
            <a:off x="5641618" y="3509401"/>
            <a:ext cx="82510" cy="10088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4" name="Connecteur droit avec flèche 33"/>
          <p:cNvCxnSpPr/>
          <p:nvPr/>
        </p:nvCxnSpPr>
        <p:spPr>
          <a:xfrm>
            <a:off x="6228184" y="4644735"/>
            <a:ext cx="381083" cy="840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093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779" y="2651600"/>
            <a:ext cx="2913669" cy="330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0021" y="1757753"/>
            <a:ext cx="2488009" cy="1635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24225"/>
            <a:ext cx="2402809" cy="125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386488" y="590706"/>
            <a:ext cx="7512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1-How </a:t>
            </a:r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TO </a:t>
            </a:r>
            <a:r>
              <a:rPr lang="fr-FR" dirty="0" err="1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SeND</a:t>
            </a:r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 TEXT TO ARDUINO</a:t>
            </a:r>
            <a:endParaRPr lang="fr-FR" dirty="0"/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9112" y="1124744"/>
            <a:ext cx="81369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1.4-OPEN </a:t>
            </a:r>
            <a:r>
              <a:rPr lang="en-US" sz="1400" dirty="0" smtClean="0">
                <a:latin typeface="Terminator Real NFI" pitchFamily="2" charset="2"/>
              </a:rPr>
              <a:t>ARDUBLOCK PROGRAM</a:t>
            </a:r>
          </a:p>
        </p:txBody>
      </p:sp>
      <p:sp>
        <p:nvSpPr>
          <p:cNvPr id="10" name="Rectangle 9"/>
          <p:cNvSpPr/>
          <p:nvPr/>
        </p:nvSpPr>
        <p:spPr>
          <a:xfrm>
            <a:off x="847657" y="2060848"/>
            <a:ext cx="289272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847657" y="2708920"/>
            <a:ext cx="648072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3903358" y="1852225"/>
            <a:ext cx="289272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6064947" y="2651600"/>
            <a:ext cx="918995" cy="1775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8137476" y="2650067"/>
            <a:ext cx="466972" cy="1668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3" name="Connecteur droit avec flèche 22"/>
          <p:cNvCxnSpPr/>
          <p:nvPr/>
        </p:nvCxnSpPr>
        <p:spPr>
          <a:xfrm>
            <a:off x="992293" y="2243610"/>
            <a:ext cx="159174" cy="40645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 flipV="1">
            <a:off x="1671336" y="1996225"/>
            <a:ext cx="2232022" cy="82070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76495"/>
            <a:ext cx="3293558" cy="231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" name="Connecteur droit avec flèche 28"/>
          <p:cNvCxnSpPr/>
          <p:nvPr/>
        </p:nvCxnSpPr>
        <p:spPr>
          <a:xfrm>
            <a:off x="4300062" y="1887934"/>
            <a:ext cx="1712098" cy="7621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 flipV="1">
            <a:off x="7119087" y="2709632"/>
            <a:ext cx="964944" cy="15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4142863" y="386963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Get the number of bytes (characters) available for reading from the serial port</a:t>
            </a:r>
            <a:endParaRPr lang="fr-FR" sz="1200" dirty="0"/>
          </a:p>
        </p:txBody>
      </p:sp>
      <p:sp>
        <p:nvSpPr>
          <p:cNvPr id="11" name="Rectangle 10"/>
          <p:cNvSpPr/>
          <p:nvPr/>
        </p:nvSpPr>
        <p:spPr>
          <a:xfrm>
            <a:off x="4143984" y="4365110"/>
            <a:ext cx="320408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err="1"/>
              <a:t>Reads</a:t>
            </a:r>
            <a:r>
              <a:rPr lang="fr-FR" sz="1200" dirty="0"/>
              <a:t> </a:t>
            </a:r>
            <a:r>
              <a:rPr lang="fr-FR" sz="1200" dirty="0" err="1"/>
              <a:t>incoming</a:t>
            </a:r>
            <a:r>
              <a:rPr lang="fr-FR" sz="1200" dirty="0"/>
              <a:t> serial data </a:t>
            </a:r>
            <a:r>
              <a:rPr lang="fr-FR" sz="1200" dirty="0" err="1"/>
              <a:t>from</a:t>
            </a:r>
            <a:r>
              <a:rPr lang="fr-FR" sz="1200" dirty="0"/>
              <a:t> </a:t>
            </a:r>
            <a:r>
              <a:rPr lang="fr-FR" sz="1200" dirty="0" err="1"/>
              <a:t>Rx</a:t>
            </a:r>
            <a:r>
              <a:rPr lang="fr-FR" sz="1200" dirty="0"/>
              <a:t> </a:t>
            </a:r>
            <a:r>
              <a:rPr lang="fr-FR" sz="1200" dirty="0" err="1" smtClean="0"/>
              <a:t>Arduino</a:t>
            </a:r>
            <a:r>
              <a:rPr lang="fr-FR" sz="1200" dirty="0" smtClean="0"/>
              <a:t> port</a:t>
            </a:r>
            <a:endParaRPr lang="fr-FR" sz="1200" dirty="0"/>
          </a:p>
        </p:txBody>
      </p:sp>
      <p:sp>
        <p:nvSpPr>
          <p:cNvPr id="37" name="Rectangle 36"/>
          <p:cNvSpPr/>
          <p:nvPr/>
        </p:nvSpPr>
        <p:spPr>
          <a:xfrm>
            <a:off x="4166935" y="4778465"/>
            <a:ext cx="31856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err="1" smtClean="0"/>
              <a:t>Sends</a:t>
            </a:r>
            <a:r>
              <a:rPr lang="fr-FR" sz="1200" dirty="0" smtClean="0"/>
              <a:t> </a:t>
            </a:r>
            <a:r>
              <a:rPr lang="fr-FR" sz="1200" dirty="0" err="1"/>
              <a:t>incoming</a:t>
            </a:r>
            <a:r>
              <a:rPr lang="fr-FR" sz="1200" dirty="0"/>
              <a:t> serial data </a:t>
            </a:r>
            <a:r>
              <a:rPr lang="fr-FR" sz="1200" dirty="0" err="1"/>
              <a:t>from</a:t>
            </a:r>
            <a:r>
              <a:rPr lang="fr-FR" sz="1200" dirty="0"/>
              <a:t> </a:t>
            </a:r>
            <a:r>
              <a:rPr lang="fr-FR" sz="1200" dirty="0" err="1" smtClean="0"/>
              <a:t>Tx</a:t>
            </a:r>
            <a:r>
              <a:rPr lang="fr-FR" sz="1200" dirty="0" smtClean="0"/>
              <a:t> </a:t>
            </a:r>
            <a:r>
              <a:rPr lang="fr-FR" sz="1200" dirty="0" err="1" smtClean="0"/>
              <a:t>Arduino</a:t>
            </a:r>
            <a:r>
              <a:rPr lang="fr-FR" sz="1200" dirty="0" smtClean="0"/>
              <a:t> port</a:t>
            </a:r>
            <a:endParaRPr lang="fr-FR" sz="1200" dirty="0"/>
          </a:p>
        </p:txBody>
      </p:sp>
      <p:pic>
        <p:nvPicPr>
          <p:cNvPr id="3082" name="Picture 10" descr="Afficher l'image d'origin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534" y="4365110"/>
            <a:ext cx="1261702" cy="765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7457140" y="4160954"/>
            <a:ext cx="71526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i="1" dirty="0" smtClean="0"/>
              <a:t>USB </a:t>
            </a:r>
            <a:r>
              <a:rPr lang="fr-FR" sz="1000" i="1" dirty="0" err="1" smtClean="0"/>
              <a:t>Cable</a:t>
            </a:r>
            <a:endParaRPr lang="fr-FR" sz="1000" i="1" dirty="0"/>
          </a:p>
        </p:txBody>
      </p:sp>
      <p:sp>
        <p:nvSpPr>
          <p:cNvPr id="41" name="Rectangle 40"/>
          <p:cNvSpPr/>
          <p:nvPr/>
        </p:nvSpPr>
        <p:spPr>
          <a:xfrm>
            <a:off x="8232512" y="4149570"/>
            <a:ext cx="83548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000" i="1" dirty="0" err="1" smtClean="0"/>
              <a:t>Arduino</a:t>
            </a:r>
            <a:r>
              <a:rPr lang="fr-FR" sz="1000" i="1" dirty="0" smtClean="0"/>
              <a:t> </a:t>
            </a:r>
            <a:r>
              <a:rPr lang="fr-FR" sz="1000" i="1" dirty="0" err="1" smtClean="0"/>
              <a:t>Uno</a:t>
            </a:r>
            <a:endParaRPr lang="fr-FR" sz="1000" i="1" dirty="0"/>
          </a:p>
        </p:txBody>
      </p:sp>
      <p:sp>
        <p:nvSpPr>
          <p:cNvPr id="42" name="Rectangle 41"/>
          <p:cNvSpPr/>
          <p:nvPr/>
        </p:nvSpPr>
        <p:spPr>
          <a:xfrm>
            <a:off x="1763688" y="4407175"/>
            <a:ext cx="115212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3" name="Connecteur droit avec flèche 42"/>
          <p:cNvCxnSpPr/>
          <p:nvPr/>
        </p:nvCxnSpPr>
        <p:spPr>
          <a:xfrm flipV="1">
            <a:off x="3010021" y="4100462"/>
            <a:ext cx="1182609" cy="41035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1979712" y="4623199"/>
            <a:ext cx="1800200" cy="22798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6" name="Connecteur droit avec flèche 45"/>
          <p:cNvCxnSpPr/>
          <p:nvPr/>
        </p:nvCxnSpPr>
        <p:spPr>
          <a:xfrm flipV="1">
            <a:off x="3866259" y="4623199"/>
            <a:ext cx="387766" cy="1092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8" name="Rectangle 47"/>
          <p:cNvSpPr/>
          <p:nvPr/>
        </p:nvSpPr>
        <p:spPr>
          <a:xfrm>
            <a:off x="1979712" y="4851189"/>
            <a:ext cx="1152128" cy="2042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9" name="Connecteur droit avec flèche 48"/>
          <p:cNvCxnSpPr/>
          <p:nvPr/>
        </p:nvCxnSpPr>
        <p:spPr>
          <a:xfrm flipV="1">
            <a:off x="3203848" y="4916964"/>
            <a:ext cx="1050177" cy="363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521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226925"/>
            <a:ext cx="2445602" cy="371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03" y="2796312"/>
            <a:ext cx="4116254" cy="270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386488" y="590706"/>
            <a:ext cx="7512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1-How </a:t>
            </a:r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TO </a:t>
            </a:r>
            <a:r>
              <a:rPr lang="fr-FR" dirty="0" err="1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SeND</a:t>
            </a:r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 TEXT TO ARDUINO</a:t>
            </a:r>
            <a:endParaRPr lang="fr-FR" dirty="0"/>
          </a:p>
        </p:txBody>
      </p:sp>
      <p:sp>
        <p:nvSpPr>
          <p:cNvPr id="36" name="Bouton d’action : Suivant 35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9112" y="990451"/>
            <a:ext cx="8136904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1.5-UPLOAD </a:t>
            </a:r>
            <a:r>
              <a:rPr lang="en-US" sz="1400" dirty="0" smtClean="0">
                <a:latin typeface="Terminator Real NFI" pitchFamily="2" charset="2"/>
              </a:rPr>
              <a:t>TO ARDUINO </a:t>
            </a:r>
          </a:p>
          <a:p>
            <a:endParaRPr lang="fr-FR" dirty="0" smtClean="0"/>
          </a:p>
          <a:p>
            <a:r>
              <a:rPr lang="fr-FR" dirty="0" smtClean="0"/>
              <a:t>Select </a:t>
            </a:r>
            <a:r>
              <a:rPr lang="fr-FR" dirty="0" err="1" smtClean="0"/>
              <a:t>Upload</a:t>
            </a:r>
            <a:r>
              <a:rPr lang="fr-FR" dirty="0" smtClean="0"/>
              <a:t> to </a:t>
            </a:r>
            <a:r>
              <a:rPr lang="fr-FR" dirty="0" err="1" smtClean="0"/>
              <a:t>Arduino</a:t>
            </a:r>
            <a:r>
              <a:rPr lang="fr-FR" dirty="0" smtClean="0"/>
              <a:t> in </a:t>
            </a:r>
            <a:r>
              <a:rPr lang="fr-FR" dirty="0" err="1" smtClean="0"/>
              <a:t>order</a:t>
            </a:r>
            <a:r>
              <a:rPr lang="fr-FR" dirty="0" smtClean="0"/>
              <a:t> to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create</a:t>
            </a:r>
            <a:r>
              <a:rPr lang="fr-FR" dirty="0" smtClean="0"/>
              <a:t> </a:t>
            </a:r>
            <a:r>
              <a:rPr lang="fr-FR" dirty="0" err="1" smtClean="0"/>
              <a:t>Arduino</a:t>
            </a:r>
            <a:r>
              <a:rPr lang="fr-FR" dirty="0" smtClean="0"/>
              <a:t> program,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check </a:t>
            </a:r>
            <a:r>
              <a:rPr lang="fr-FR" dirty="0" err="1" smtClean="0"/>
              <a:t>it</a:t>
            </a:r>
            <a:r>
              <a:rPr lang="fr-FR" dirty="0"/>
              <a:t>,</a:t>
            </a:r>
            <a:endParaRPr lang="fr-F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upload</a:t>
            </a:r>
            <a:r>
              <a:rPr lang="fr-FR" dirty="0" smtClean="0"/>
              <a:t> </a:t>
            </a:r>
            <a:r>
              <a:rPr lang="fr-FR" dirty="0" err="1" smtClean="0"/>
              <a:t>it</a:t>
            </a:r>
            <a:r>
              <a:rPr lang="fr-FR" dirty="0" smtClean="0"/>
              <a:t> to </a:t>
            </a:r>
            <a:r>
              <a:rPr lang="fr-FR" dirty="0" err="1" smtClean="0"/>
              <a:t>Arduino</a:t>
            </a:r>
            <a:r>
              <a:rPr lang="fr-FR" dirty="0" smtClean="0"/>
              <a:t> </a:t>
            </a:r>
            <a:r>
              <a:rPr lang="fr-FR" dirty="0" err="1" smtClean="0"/>
              <a:t>uno</a:t>
            </a:r>
            <a:r>
              <a:rPr lang="fr-FR" dirty="0" smtClean="0"/>
              <a:t> </a:t>
            </a:r>
            <a:r>
              <a:rPr lang="fr-FR" dirty="0" err="1" smtClean="0"/>
              <a:t>board</a:t>
            </a:r>
            <a:r>
              <a:rPr lang="fr-FR" dirty="0" smtClean="0"/>
              <a:t>.</a:t>
            </a:r>
          </a:p>
          <a:p>
            <a:endParaRPr lang="en-US" dirty="0" smtClean="0"/>
          </a:p>
        </p:txBody>
      </p:sp>
      <p:sp>
        <p:nvSpPr>
          <p:cNvPr id="10" name="Rectangle 9"/>
          <p:cNvSpPr/>
          <p:nvPr/>
        </p:nvSpPr>
        <p:spPr>
          <a:xfrm>
            <a:off x="2313294" y="2960221"/>
            <a:ext cx="674530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4932040" y="2796312"/>
            <a:ext cx="2304256" cy="23951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4" name="Connecteur droit avec flèche 23"/>
          <p:cNvCxnSpPr/>
          <p:nvPr/>
        </p:nvCxnSpPr>
        <p:spPr>
          <a:xfrm>
            <a:off x="6623902" y="4975405"/>
            <a:ext cx="36004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9" name="Connecteur droit avec flèche 28"/>
          <p:cNvCxnSpPr/>
          <p:nvPr/>
        </p:nvCxnSpPr>
        <p:spPr>
          <a:xfrm>
            <a:off x="3047309" y="3137808"/>
            <a:ext cx="1812723" cy="65412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206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866" y="2173802"/>
            <a:ext cx="2604145" cy="90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94023"/>
            <a:ext cx="3107853" cy="730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386488" y="590706"/>
            <a:ext cx="75127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1-How </a:t>
            </a:r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TO </a:t>
            </a:r>
            <a:r>
              <a:rPr lang="fr-FR" dirty="0" err="1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SeND</a:t>
            </a:r>
            <a:r>
              <a:rPr lang="fr-FR" dirty="0" smtClean="0">
                <a:solidFill>
                  <a:srgbClr val="7030A0"/>
                </a:solidFill>
                <a:latin typeface="Terminator Real NFI" pitchFamily="50" charset="0"/>
                <a:cs typeface="Arial" pitchFamily="34" charset="0"/>
              </a:rPr>
              <a:t> TEXT TO ARDUINO</a:t>
            </a:r>
            <a:endParaRPr lang="fr-FR" dirty="0"/>
          </a:p>
        </p:txBody>
      </p:sp>
      <p:sp>
        <p:nvSpPr>
          <p:cNvPr id="39" name="Bouton d’action : Suivant 38">
            <a:hlinkClick r:id="" action="ppaction://hlinkshowjump?jump=previousslide" highlightClick="1"/>
          </p:cNvPr>
          <p:cNvSpPr/>
          <p:nvPr/>
        </p:nvSpPr>
        <p:spPr>
          <a:xfrm flipH="1">
            <a:off x="7680510" y="5609357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Rectangle 61"/>
          <p:cNvSpPr/>
          <p:nvPr/>
        </p:nvSpPr>
        <p:spPr>
          <a:xfrm>
            <a:off x="389112" y="990451"/>
            <a:ext cx="813690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erminator Real NFI" pitchFamily="2" charset="2"/>
              </a:rPr>
              <a:t>1.6-Communicate </a:t>
            </a:r>
            <a:r>
              <a:rPr lang="en-US" sz="1400" dirty="0" smtClean="0">
                <a:latin typeface="Terminator Real NFI" pitchFamily="2" charset="2"/>
              </a:rPr>
              <a:t>to ARDUINO UNO</a:t>
            </a:r>
          </a:p>
          <a:p>
            <a:endParaRPr lang="fr-FR" dirty="0" smtClean="0"/>
          </a:p>
          <a:p>
            <a:r>
              <a:rPr lang="fr-FR" dirty="0" smtClean="0"/>
              <a:t>In </a:t>
            </a:r>
            <a:r>
              <a:rPr lang="fr-FR" dirty="0" err="1" smtClean="0"/>
              <a:t>order</a:t>
            </a:r>
            <a:r>
              <a:rPr lang="fr-FR" dirty="0" smtClean="0"/>
              <a:t> to </a:t>
            </a:r>
            <a:r>
              <a:rPr lang="fr-FR" dirty="0" err="1" smtClean="0"/>
              <a:t>communicate</a:t>
            </a:r>
            <a:r>
              <a:rPr lang="fr-FR" dirty="0" smtClean="0"/>
              <a:t> to </a:t>
            </a:r>
            <a:r>
              <a:rPr lang="fr-FR" dirty="0" err="1" smtClean="0"/>
              <a:t>arduino</a:t>
            </a:r>
            <a:r>
              <a:rPr lang="fr-FR" dirty="0" smtClean="0"/>
              <a:t> </a:t>
            </a:r>
            <a:r>
              <a:rPr lang="fr-FR" dirty="0" err="1" smtClean="0"/>
              <a:t>uno</a:t>
            </a:r>
            <a:r>
              <a:rPr lang="fr-FR" dirty="0" smtClean="0"/>
              <a:t> </a:t>
            </a:r>
            <a:r>
              <a:rPr lang="fr-FR" dirty="0" err="1" smtClean="0"/>
              <a:t>Board</a:t>
            </a:r>
            <a:r>
              <a:rPr lang="fr-FR" dirty="0" smtClean="0"/>
              <a:t>, open serial monitor and </a:t>
            </a:r>
            <a:r>
              <a:rPr lang="fr-FR" dirty="0" err="1" smtClean="0"/>
              <a:t>write</a:t>
            </a:r>
            <a:r>
              <a:rPr lang="fr-FR" dirty="0" smtClean="0"/>
              <a:t> a </a:t>
            </a:r>
            <a:r>
              <a:rPr lang="fr-FR" dirty="0" err="1" smtClean="0"/>
              <a:t>text</a:t>
            </a:r>
            <a:r>
              <a:rPr lang="fr-FR" dirty="0" smtClean="0"/>
              <a:t>.</a:t>
            </a:r>
          </a:p>
          <a:p>
            <a:r>
              <a:rPr lang="fr-FR" dirty="0" err="1" smtClean="0"/>
              <a:t>Then</a:t>
            </a:r>
            <a:r>
              <a:rPr lang="fr-FR" dirty="0" smtClean="0"/>
              <a:t>, </a:t>
            </a:r>
            <a:r>
              <a:rPr lang="fr-FR" dirty="0" err="1" smtClean="0"/>
              <a:t>Arduino</a:t>
            </a:r>
            <a:r>
              <a:rPr lang="fr-FR" dirty="0" smtClean="0"/>
              <a:t> </a:t>
            </a:r>
            <a:r>
              <a:rPr lang="fr-FR" dirty="0" err="1" smtClean="0"/>
              <a:t>uno</a:t>
            </a:r>
            <a:r>
              <a:rPr lang="fr-FR" dirty="0" smtClean="0"/>
              <a:t> </a:t>
            </a:r>
            <a:r>
              <a:rPr lang="fr-FR" dirty="0" err="1" smtClean="0"/>
              <a:t>receives</a:t>
            </a:r>
            <a:r>
              <a:rPr lang="fr-FR" dirty="0" smtClean="0"/>
              <a:t> </a:t>
            </a:r>
            <a:r>
              <a:rPr lang="fr-FR" dirty="0" err="1" smtClean="0"/>
              <a:t>your</a:t>
            </a:r>
            <a:r>
              <a:rPr lang="fr-FR" dirty="0" smtClean="0"/>
              <a:t> </a:t>
            </a:r>
            <a:r>
              <a:rPr lang="fr-FR" dirty="0" err="1" smtClean="0"/>
              <a:t>text</a:t>
            </a:r>
            <a:r>
              <a:rPr lang="fr-FR" dirty="0" smtClean="0"/>
              <a:t> and </a:t>
            </a:r>
            <a:r>
              <a:rPr lang="fr-FR" dirty="0" err="1" smtClean="0"/>
              <a:t>sends</a:t>
            </a:r>
            <a:r>
              <a:rPr lang="fr-FR" dirty="0" smtClean="0"/>
              <a:t> an </a:t>
            </a:r>
            <a:r>
              <a:rPr lang="fr-FR" dirty="0" err="1" smtClean="0"/>
              <a:t>answer</a:t>
            </a:r>
            <a:endParaRPr lang="fr-FR" dirty="0" smtClean="0"/>
          </a:p>
          <a:p>
            <a:endParaRPr lang="en-US" dirty="0" smtClean="0"/>
          </a:p>
        </p:txBody>
      </p:sp>
      <p:sp>
        <p:nvSpPr>
          <p:cNvPr id="10" name="Rectangle 9"/>
          <p:cNvSpPr/>
          <p:nvPr/>
        </p:nvSpPr>
        <p:spPr>
          <a:xfrm>
            <a:off x="3047309" y="2578067"/>
            <a:ext cx="312064" cy="14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9" name="Connecteur droit avec flèche 28"/>
          <p:cNvCxnSpPr/>
          <p:nvPr/>
        </p:nvCxnSpPr>
        <p:spPr>
          <a:xfrm flipV="1">
            <a:off x="3424534" y="2509491"/>
            <a:ext cx="1147466" cy="1405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801" y="3384223"/>
            <a:ext cx="2795789" cy="783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293" y="4107424"/>
            <a:ext cx="43434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5819866" y="3595019"/>
            <a:ext cx="972108" cy="184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4" name="Connecteur droit avec flèche 23"/>
          <p:cNvCxnSpPr/>
          <p:nvPr/>
        </p:nvCxnSpPr>
        <p:spPr>
          <a:xfrm flipH="1">
            <a:off x="4355976" y="3933056"/>
            <a:ext cx="3543262" cy="108012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8131536" y="3617121"/>
            <a:ext cx="486054" cy="184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/>
          <p:cNvSpPr txBox="1"/>
          <p:nvPr/>
        </p:nvSpPr>
        <p:spPr>
          <a:xfrm>
            <a:off x="4390167" y="3089360"/>
            <a:ext cx="18722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rgbClr val="FF0000"/>
                </a:solidFill>
              </a:rPr>
              <a:t>Write a </a:t>
            </a:r>
            <a:r>
              <a:rPr lang="fr-FR" sz="1400" dirty="0" err="1" smtClean="0">
                <a:solidFill>
                  <a:srgbClr val="FF0000"/>
                </a:solidFill>
              </a:rPr>
              <a:t>text</a:t>
            </a:r>
            <a:r>
              <a:rPr lang="fr-FR" sz="1400" dirty="0" smtClean="0">
                <a:solidFill>
                  <a:srgbClr val="FF0000"/>
                </a:solidFill>
              </a:rPr>
              <a:t> in the gap</a:t>
            </a:r>
            <a:endParaRPr lang="fr-FR" sz="1400" dirty="0">
              <a:solidFill>
                <a:srgbClr val="FF0000"/>
              </a:solidFill>
            </a:endParaRPr>
          </a:p>
        </p:txBody>
      </p:sp>
      <p:cxnSp>
        <p:nvCxnSpPr>
          <p:cNvPr id="26" name="Connecteur droit avec flèche 25"/>
          <p:cNvCxnSpPr>
            <a:stCxn id="25" idx="2"/>
            <a:endCxn id="5124" idx="1"/>
          </p:cNvCxnSpPr>
          <p:nvPr/>
        </p:nvCxnSpPr>
        <p:spPr>
          <a:xfrm>
            <a:off x="5326271" y="3397137"/>
            <a:ext cx="495530" cy="3789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Bouton d’action : Suivant 16">
            <a:hlinkClick r:id="" action="ppaction://hlinkshowjump?jump=nextslide" highlightClick="1"/>
          </p:cNvPr>
          <p:cNvSpPr/>
          <p:nvPr/>
        </p:nvSpPr>
        <p:spPr>
          <a:xfrm>
            <a:off x="8172400" y="5609358"/>
            <a:ext cx="432048" cy="3591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972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6525</TotalTime>
  <Words>228</Words>
  <Application>Microsoft Office PowerPoint</Application>
  <PresentationFormat>Affichage à l'écran (4:3)</PresentationFormat>
  <Paragraphs>49</Paragraphs>
  <Slides>7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12" baseType="lpstr">
      <vt:lpstr>Arial</vt:lpstr>
      <vt:lpstr>Calibri</vt:lpstr>
      <vt:lpstr>Terminator Real NFI</vt:lpstr>
      <vt:lpstr>Thème Office</vt:lpstr>
      <vt:lpstr>Conception personnalisée</vt:lpstr>
      <vt:lpstr>EURLAB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FSPALONY</dc:creator>
  <cp:lastModifiedBy>FSPALONY</cp:lastModifiedBy>
  <cp:revision>197</cp:revision>
  <dcterms:created xsi:type="dcterms:W3CDTF">2014-11-19T20:35:05Z</dcterms:created>
  <dcterms:modified xsi:type="dcterms:W3CDTF">2016-03-02T06:48:16Z</dcterms:modified>
</cp:coreProperties>
</file>